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61" r:id="rId5"/>
  </p:sldMasterIdLst>
  <p:notesMasterIdLst>
    <p:notesMasterId r:id="rId30"/>
  </p:notesMasterIdLst>
  <p:sldIdLst>
    <p:sldId id="296" r:id="rId6"/>
    <p:sldId id="256" r:id="rId7"/>
    <p:sldId id="260" r:id="rId8"/>
    <p:sldId id="258" r:id="rId9"/>
    <p:sldId id="262" r:id="rId10"/>
    <p:sldId id="282" r:id="rId11"/>
    <p:sldId id="283" r:id="rId12"/>
    <p:sldId id="285" r:id="rId13"/>
    <p:sldId id="286" r:id="rId14"/>
    <p:sldId id="263" r:id="rId15"/>
    <p:sldId id="264" r:id="rId16"/>
    <p:sldId id="267" r:id="rId17"/>
    <p:sldId id="268" r:id="rId18"/>
    <p:sldId id="271" r:id="rId19"/>
    <p:sldId id="287" r:id="rId20"/>
    <p:sldId id="291" r:id="rId21"/>
    <p:sldId id="292" r:id="rId22"/>
    <p:sldId id="272" r:id="rId23"/>
    <p:sldId id="275" r:id="rId24"/>
    <p:sldId id="278" r:id="rId25"/>
    <p:sldId id="279" r:id="rId26"/>
    <p:sldId id="280" r:id="rId27"/>
    <p:sldId id="281" r:id="rId28"/>
    <p:sldId id="293" r:id="rId29"/>
  </p:sldIdLst>
  <p:sldSz cx="10080625" cy="5670550"/>
  <p:notesSz cx="7099300" cy="10234613"/>
  <p:embeddedFontLst>
    <p:embeddedFont>
      <p:font typeface="Arial Narrow" panose="020B0606020202030204" pitchFamily="34" charset="0"/>
      <p:regular r:id="rId31"/>
      <p:bold r:id="rId32"/>
      <p:italic r:id="rId33"/>
      <p:boldItalic r:id="rId34"/>
    </p:embeddedFont>
    <p:embeddedFont>
      <p:font typeface="Poppins" panose="00000500000000000000"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757">
          <p15:clr>
            <a:srgbClr val="A4A3A4"/>
          </p15:clr>
        </p15:guide>
        <p15:guide id="2" pos="2028">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3" roundtripDataSignature="AMtx7mi3dk4oCD8nmR021eKvU1B83cnT9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B0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B3B7F-CF00-F54D-6175-DA7B13D5CCAF}" v="1" dt="2023-11-29T11:43:47.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776" y="5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757"/>
        <p:guide pos="202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font" Target="fonts/font4.fntdata"/><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49"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font" Target="fonts/font5.fntdata"/><Relationship Id="rId43" Type="http://customschemas.google.com/relationships/presentationmetadata" Target="metadata"/><Relationship Id="rId48"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theme" Target="theme/theme1.xml"/><Relationship Id="rId20" Type="http://schemas.openxmlformats.org/officeDocument/2006/relationships/slide" Target="slides/slide1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ssefleila" userId="S::youssefleila_yahoo.fr#ext#@gencat.onmicrosoft.com::2dcca8a1-25bf-404e-b825-06aadf1bbb4b" providerId="AD" clId="Web-{390B3B7F-CF00-F54D-6175-DA7B13D5CCAF}"/>
    <pc:docChg chg="sldOrd">
      <pc:chgData name="youssefleila" userId="S::youssefleila_yahoo.fr#ext#@gencat.onmicrosoft.com::2dcca8a1-25bf-404e-b825-06aadf1bbb4b" providerId="AD" clId="Web-{390B3B7F-CF00-F54D-6175-DA7B13D5CCAF}" dt="2023-11-29T11:43:47.159" v="0"/>
      <pc:docMkLst>
        <pc:docMk/>
      </pc:docMkLst>
      <pc:sldChg chg="ord">
        <pc:chgData name="youssefleila" userId="S::youssefleila_yahoo.fr#ext#@gencat.onmicrosoft.com::2dcca8a1-25bf-404e-b825-06aadf1bbb4b" providerId="AD" clId="Web-{390B3B7F-CF00-F54D-6175-DA7B13D5CCAF}" dt="2023-11-29T11:43:47.159" v="0"/>
        <pc:sldMkLst>
          <pc:docMk/>
          <pc:sldMk cId="0"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Google Shape;3;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 name="Google Shape;4;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5" name="Google Shape;5;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 name="Google Shape;6;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7" name="Google Shape;7;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8" name="Google Shape;8;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 name="Google Shape;9;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0" name="Google Shape;10;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1" name="Google Shape;11;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 name="Google Shape;12;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3" name="Google Shape;13;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4" name="Google Shape;14;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5" name="Google Shape;15;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6" name="Google Shape;16;n"/>
          <p:cNvSpPr/>
          <p:nvPr/>
        </p:nvSpPr>
        <p:spPr>
          <a:xfrm>
            <a:off x="0" y="0"/>
            <a:ext cx="7099300" cy="10234613"/>
          </a:xfrm>
          <a:prstGeom prst="roundRect">
            <a:avLst>
              <a:gd name="adj" fmla="val 19"/>
            </a:avLst>
          </a:prstGeom>
          <a:solidFill>
            <a:srgbClr val="FFFFFF"/>
          </a:solidFill>
          <a:ln>
            <a:noFill/>
          </a:ln>
        </p:spPr>
        <p:txBody>
          <a:bodyPr spcFirstLastPara="1" wrap="square" lIns="86825" tIns="43400" rIns="86825" bIns="434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 name="Google Shape;17;n"/>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 name="Google Shape;18;n"/>
          <p:cNvSpPr txBox="1">
            <a:spLocks noGrp="1"/>
          </p:cNvSpPr>
          <p:nvPr>
            <p:ph type="body" idx="1"/>
          </p:nvPr>
        </p:nvSpPr>
        <p:spPr>
          <a:xfrm>
            <a:off x="709633" y="4861252"/>
            <a:ext cx="5657674" cy="4583161"/>
          </a:xfrm>
          <a:prstGeom prst="rect">
            <a:avLst/>
          </a:prstGeom>
          <a:noFill/>
          <a:ln>
            <a:noFill/>
          </a:ln>
        </p:spPr>
        <p:txBody>
          <a:bodyPr spcFirstLastPara="1" wrap="square" lIns="0" tIns="0" rIns="0" bIns="0" anchor="t" anchorCtr="0">
            <a:noAutofit/>
          </a:bodyPr>
          <a:lstStyle>
            <a:lvl1pPr marL="457200" marR="0" lvl="0"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1pPr>
            <a:lvl2pPr marL="914400" marR="0" lvl="1"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2pPr>
            <a:lvl3pPr marL="1371600" marR="0" lvl="2"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3pPr>
            <a:lvl4pPr marL="1828800" marR="0" lvl="3"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19" name="Google Shape;19;n"/>
          <p:cNvSpPr txBox="1">
            <a:spLocks noGrp="1"/>
          </p:cNvSpPr>
          <p:nvPr>
            <p:ph type="hdr" idx="3"/>
          </p:nvPr>
        </p:nvSpPr>
        <p:spPr>
          <a:xfrm>
            <a:off x="0" y="1"/>
            <a:ext cx="3059169" cy="489316"/>
          </a:xfrm>
          <a:prstGeom prst="rect">
            <a:avLst/>
          </a:prstGeom>
          <a:noFill/>
          <a:ln>
            <a:noFill/>
          </a:ln>
        </p:spPr>
        <p:txBody>
          <a:bodyPr spcFirstLastPara="1" wrap="square" lIns="0" tIns="0" rIns="0" bIns="0" anchor="t" anchorCtr="0">
            <a:noAutofit/>
          </a:bodyPr>
          <a:lstStyle>
            <a:lvl1pPr marR="0" lvl="0" algn="l"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0" name="Google Shape;20;n"/>
          <p:cNvSpPr txBox="1">
            <a:spLocks noGrp="1"/>
          </p:cNvSpPr>
          <p:nvPr>
            <p:ph type="dt" idx="10"/>
          </p:nvPr>
        </p:nvSpPr>
        <p:spPr>
          <a:xfrm>
            <a:off x="4017769" y="1"/>
            <a:ext cx="3059169" cy="489316"/>
          </a:xfrm>
          <a:prstGeom prst="rect">
            <a:avLst/>
          </a:prstGeom>
          <a:noFill/>
          <a:ln>
            <a:noFill/>
          </a:ln>
        </p:spPr>
        <p:txBody>
          <a:bodyPr spcFirstLastPara="1" wrap="square" lIns="0" tIns="0" rIns="0" bIns="0" anchor="t" anchorCtr="0">
            <a:noAutofit/>
          </a:bodyPr>
          <a:lstStyle>
            <a:lvl1pPr marR="0" lvl="0" algn="r"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1" name="Google Shape;21;n"/>
          <p:cNvSpPr txBox="1">
            <a:spLocks noGrp="1"/>
          </p:cNvSpPr>
          <p:nvPr>
            <p:ph type="ftr" idx="11"/>
          </p:nvPr>
        </p:nvSpPr>
        <p:spPr>
          <a:xfrm>
            <a:off x="0" y="9722503"/>
            <a:ext cx="3059169" cy="489316"/>
          </a:xfrm>
          <a:prstGeom prst="rect">
            <a:avLst/>
          </a:prstGeom>
          <a:noFill/>
          <a:ln>
            <a:noFill/>
          </a:ln>
        </p:spPr>
        <p:txBody>
          <a:bodyPr spcFirstLastPara="1" wrap="square" lIns="0" tIns="0" rIns="0" bIns="0" anchor="b" anchorCtr="0">
            <a:noAutofit/>
          </a:bodyPr>
          <a:lstStyle>
            <a:lvl1pPr marR="0" lvl="0" algn="l" rtl="0">
              <a:lnSpc>
                <a:spcPct val="93000"/>
              </a:lnSpc>
              <a:spcBef>
                <a:spcPts val="0"/>
              </a:spcBef>
              <a:spcAft>
                <a:spcPts val="0"/>
              </a:spcAft>
              <a:buClr>
                <a:srgbClr val="000000"/>
              </a:buClr>
              <a:buSzPts val="1300"/>
              <a:buFont typeface="Times New Roman"/>
              <a:buNone/>
              <a:defRPr sz="1300">
                <a:solidFill>
                  <a:srgbClr val="000000"/>
                </a:solidFill>
                <a:latin typeface="Times New Roman"/>
                <a:ea typeface="Times New Roman"/>
                <a:cs typeface="Times New Roman"/>
                <a:sym typeface="Times New Roman"/>
              </a:defRPr>
            </a:lvl1pPr>
            <a:lvl2pPr marR="0" lvl="1"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93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22" name="Google Shape;22;n"/>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marR="0" lvl="0" indent="0" algn="r" rtl="0">
              <a:lnSpc>
                <a:spcPct val="93000"/>
              </a:lnSpc>
              <a:spcBef>
                <a:spcPts val="0"/>
              </a:spcBef>
              <a:spcAft>
                <a:spcPts val="0"/>
              </a:spcAft>
              <a:buClr>
                <a:srgbClr val="000000"/>
              </a:buClr>
              <a:buSzPts val="1300"/>
              <a:buFont typeface="Times New Roman"/>
              <a:buNone/>
            </a:pPr>
            <a:fld id="{00000000-1234-1234-1234-123412341234}" type="slidenum">
              <a:rPr lang="en-US" sz="1300" b="0" u="none">
                <a:solidFill>
                  <a:srgbClr val="000000"/>
                </a:solidFill>
                <a:latin typeface="Times New Roman"/>
                <a:ea typeface="Times New Roman"/>
                <a:cs typeface="Times New Roman"/>
                <a:sym typeface="Times New Roman"/>
              </a:rPr>
              <a:t>‹#›</a:t>
            </a:fld>
            <a:endParaRPr sz="1300" b="0" u="none">
              <a:solidFill>
                <a:srgbClr val="000000"/>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08F923-A320-42BD-84A6-601815CE83FD}" type="slidenum">
              <a:rPr kumimoji="0" lang="en-US" sz="1200" b="0" i="0" u="none" strike="noStrike" kern="1200" cap="none" spc="0" normalizeH="0" baseline="0" noProof="0" smtClean="0">
                <a:ln>
                  <a:noFill/>
                </a:ln>
                <a:solidFill>
                  <a:prstClr val="black"/>
                </a:solidFill>
                <a:effectLst/>
                <a:uLnTx/>
                <a:uFillTx/>
                <a:latin typeface="Calibri"/>
                <a:ea typeface="Microsoft YaHei" panose="020B0503020204020204" pitchFamily="34" charset="-122"/>
                <a:cs typeface="Segoe UI" panose="020B05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icrosoft YaHei" panose="020B0503020204020204" pitchFamily="34" charset="-122"/>
              <a:cs typeface="Segoe UI" panose="020B0502040204020203" pitchFamily="34" charset="0"/>
            </a:endParaRPr>
          </a:p>
        </p:txBody>
      </p:sp>
    </p:spTree>
    <p:extLst>
      <p:ext uri="{BB962C8B-B14F-4D97-AF65-F5344CB8AC3E}">
        <p14:creationId xmlns:p14="http://schemas.microsoft.com/office/powerpoint/2010/main" val="115908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4: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10</a:t>
            </a:fld>
            <a:endParaRPr/>
          </a:p>
        </p:txBody>
      </p:sp>
      <p:sp>
        <p:nvSpPr>
          <p:cNvPr id="169" name="Google Shape;169;p4: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70" name="Google Shape;170;p4: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5: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11</a:t>
            </a:fld>
            <a:endParaRPr/>
          </a:p>
        </p:txBody>
      </p:sp>
      <p:sp>
        <p:nvSpPr>
          <p:cNvPr id="184" name="Google Shape;184;p5: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85" name="Google Shape;185;p5: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9d9fe470f5_0_146: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29d9fe470f5_0_146: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235" name="Google Shape;235;g29d9fe470f5_0_146: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9d9fe470f5_0_152: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29d9fe470f5_0_152: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250" name="Google Shape;250;g29d9fe470f5_0_152: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6: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14</a:t>
            </a:fld>
            <a:endParaRPr/>
          </a:p>
        </p:txBody>
      </p:sp>
      <p:sp>
        <p:nvSpPr>
          <p:cNvPr id="295" name="Google Shape;295;p6: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96" name="Google Shape;296;p6: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7: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18</a:t>
            </a:fld>
            <a:endParaRPr/>
          </a:p>
        </p:txBody>
      </p:sp>
      <p:sp>
        <p:nvSpPr>
          <p:cNvPr id="311" name="Google Shape;311;p7: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12" name="Google Shape;312;p7: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9d9fe470f5_0_83: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19</a:t>
            </a:fld>
            <a:endParaRPr/>
          </a:p>
        </p:txBody>
      </p:sp>
      <p:sp>
        <p:nvSpPr>
          <p:cNvPr id="362" name="Google Shape;362;g29d9fe470f5_0_83: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63" name="Google Shape;363;g29d9fe470f5_0_83: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8: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20</a:t>
            </a:fld>
            <a:endParaRPr/>
          </a:p>
        </p:txBody>
      </p:sp>
      <p:sp>
        <p:nvSpPr>
          <p:cNvPr id="410" name="Google Shape;410;p8: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11" name="Google Shape;411;p8: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9: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21</a:t>
            </a:fld>
            <a:endParaRPr/>
          </a:p>
        </p:txBody>
      </p:sp>
      <p:sp>
        <p:nvSpPr>
          <p:cNvPr id="425" name="Google Shape;425;p9: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26" name="Google Shape;426;p9: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0: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22</a:t>
            </a:fld>
            <a:endParaRPr/>
          </a:p>
        </p:txBody>
      </p:sp>
      <p:sp>
        <p:nvSpPr>
          <p:cNvPr id="442" name="Google Shape;442;p1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43" name="Google Shape;443;p10: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a:t>
            </a:fld>
            <a:endParaRPr/>
          </a:p>
        </p:txBody>
      </p:sp>
      <p:sp>
        <p:nvSpPr>
          <p:cNvPr id="64" name="Google Shape;64;p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5" name="Google Shape;65;p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23</a:t>
            </a:fld>
            <a:endParaRPr/>
          </a:p>
        </p:txBody>
      </p:sp>
      <p:sp>
        <p:nvSpPr>
          <p:cNvPr id="457" name="Google Shape;457;p1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8" name="Google Shape;458;p1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1: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24</a:t>
            </a:fld>
            <a:endParaRPr/>
          </a:p>
        </p:txBody>
      </p:sp>
      <p:sp>
        <p:nvSpPr>
          <p:cNvPr id="457" name="Google Shape;457;p11: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8" name="Google Shape;458;p11: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269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9de373f918_0_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4</a:t>
            </a:fld>
            <a:endParaRPr/>
          </a:p>
        </p:txBody>
      </p:sp>
      <p:sp>
        <p:nvSpPr>
          <p:cNvPr id="119" name="Google Shape;119;g29de373f918_0_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20" name="Google Shape;120;g29de373f918_0_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0266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3</a:t>
            </a:fld>
            <a:endParaRPr/>
          </a:p>
        </p:txBody>
      </p:sp>
      <p:sp>
        <p:nvSpPr>
          <p:cNvPr id="87" name="Google Shape;87;p2: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88" name="Google Shape;88;p2: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9d9fe470f5_0_257:notes"/>
          <p:cNvSpPr>
            <a:spLocks noGrp="1" noRot="1" noChangeAspect="1"/>
          </p:cNvSpPr>
          <p:nvPr>
            <p:ph type="sldImg" idx="2"/>
          </p:nvPr>
        </p:nvSpPr>
        <p:spPr>
          <a:xfrm>
            <a:off x="149225" y="777875"/>
            <a:ext cx="6778625" cy="38147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29d9fe470f5_0_257:notes"/>
          <p:cNvSpPr txBox="1">
            <a:spLocks noGrp="1"/>
          </p:cNvSpPr>
          <p:nvPr>
            <p:ph type="body" idx="1"/>
          </p:nvPr>
        </p:nvSpPr>
        <p:spPr>
          <a:xfrm>
            <a:off x="709633" y="4861252"/>
            <a:ext cx="5657700" cy="4583100"/>
          </a:xfrm>
          <a:prstGeom prst="rect">
            <a:avLst/>
          </a:prstGeom>
        </p:spPr>
        <p:txBody>
          <a:bodyPr spcFirstLastPara="1" wrap="square" lIns="0" tIns="0" rIns="0" bIns="0" anchor="t" anchorCtr="0">
            <a:noAutofit/>
          </a:bodyPr>
          <a:lstStyle/>
          <a:p>
            <a:pPr marL="0" lvl="0" indent="0" algn="l" rtl="0">
              <a:spcBef>
                <a:spcPts val="360"/>
              </a:spcBef>
              <a:spcAft>
                <a:spcPts val="0"/>
              </a:spcAft>
              <a:buNone/>
            </a:pPr>
            <a:endParaRPr/>
          </a:p>
        </p:txBody>
      </p:sp>
      <p:sp>
        <p:nvSpPr>
          <p:cNvPr id="154" name="Google Shape;154;g29d9fe470f5_0_257:notes"/>
          <p:cNvSpPr txBox="1">
            <a:spLocks noGrp="1"/>
          </p:cNvSpPr>
          <p:nvPr>
            <p:ph type="sldNum" idx="12"/>
          </p:nvPr>
        </p:nvSpPr>
        <p:spPr>
          <a:xfrm>
            <a:off x="4017769" y="9722503"/>
            <a:ext cx="3059100" cy="4893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SzPts val="1300"/>
              <a:buFont typeface="Times New Roman"/>
              <a:buNone/>
            </a:pPr>
            <a:fld id="{00000000-1234-1234-1234-123412341234}" type="slidenum">
              <a:rPr lang="en-US"/>
              <a:t>5</a:t>
            </a:fld>
            <a:endParaRPr/>
          </a:p>
        </p:txBody>
      </p:sp>
    </p:spTree>
    <p:extLst>
      <p:ext uri="{BB962C8B-B14F-4D97-AF65-F5344CB8AC3E}">
        <p14:creationId xmlns:p14="http://schemas.microsoft.com/office/powerpoint/2010/main" val="4265949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9d72a7d4ce_0_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6</a:t>
            </a:fld>
            <a:endParaRPr/>
          </a:p>
        </p:txBody>
      </p:sp>
      <p:sp>
        <p:nvSpPr>
          <p:cNvPr id="310" name="Google Shape;310;g29d72a7d4ce_0_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11" name="Google Shape;311;g29d72a7d4ce_0_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29d72a7d4ce_0_19: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7</a:t>
            </a:fld>
            <a:endParaRPr/>
          </a:p>
        </p:txBody>
      </p:sp>
      <p:sp>
        <p:nvSpPr>
          <p:cNvPr id="332" name="Google Shape;332;g29d72a7d4ce_0_19: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33" name="Google Shape;333;g29d72a7d4ce_0_19: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5:notes"/>
          <p:cNvSpPr txBox="1">
            <a:spLocks noGrp="1"/>
          </p:cNvSpPr>
          <p:nvPr>
            <p:ph type="sldNum" idx="12"/>
          </p:nvPr>
        </p:nvSpPr>
        <p:spPr>
          <a:xfrm>
            <a:off x="4017769" y="9722503"/>
            <a:ext cx="3059169" cy="489316"/>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8</a:t>
            </a:fld>
            <a:endParaRPr/>
          </a:p>
        </p:txBody>
      </p:sp>
      <p:sp>
        <p:nvSpPr>
          <p:cNvPr id="355" name="Google Shape;355;p5: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56" name="Google Shape;356;p5:notes"/>
          <p:cNvSpPr txBox="1">
            <a:spLocks noGrp="1"/>
          </p:cNvSpPr>
          <p:nvPr>
            <p:ph type="body" idx="1"/>
          </p:nvPr>
        </p:nvSpPr>
        <p:spPr>
          <a:xfrm>
            <a:off x="709632" y="4861252"/>
            <a:ext cx="5680036" cy="460595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29bbb82762f_1_220:notes"/>
          <p:cNvSpPr txBox="1">
            <a:spLocks noGrp="1"/>
          </p:cNvSpPr>
          <p:nvPr>
            <p:ph type="sldNum" idx="12"/>
          </p:nvPr>
        </p:nvSpPr>
        <p:spPr>
          <a:xfrm>
            <a:off x="4017769" y="9722503"/>
            <a:ext cx="3059100" cy="489300"/>
          </a:xfrm>
          <a:prstGeom prst="rect">
            <a:avLst/>
          </a:prstGeom>
          <a:noFill/>
          <a:ln>
            <a:noFill/>
          </a:ln>
        </p:spPr>
        <p:txBody>
          <a:bodyPr spcFirstLastPara="1" wrap="square" lIns="0" tIns="0" rIns="0" bIns="0" anchor="b" anchorCtr="0">
            <a:noAutofit/>
          </a:bodyPr>
          <a:lstStyle/>
          <a:p>
            <a:pPr marL="0" lvl="0" indent="0" algn="r" rtl="0">
              <a:lnSpc>
                <a:spcPct val="93000"/>
              </a:lnSpc>
              <a:spcBef>
                <a:spcPts val="0"/>
              </a:spcBef>
              <a:spcAft>
                <a:spcPts val="0"/>
              </a:spcAft>
              <a:buClr>
                <a:srgbClr val="000000"/>
              </a:buClr>
              <a:buSzPts val="1300"/>
              <a:buFont typeface="Times New Roman"/>
              <a:buNone/>
            </a:pPr>
            <a:fld id="{00000000-1234-1234-1234-123412341234}" type="slidenum">
              <a:rPr lang="en-US"/>
              <a:t>9</a:t>
            </a:fld>
            <a:endParaRPr/>
          </a:p>
        </p:txBody>
      </p:sp>
      <p:sp>
        <p:nvSpPr>
          <p:cNvPr id="377" name="Google Shape;377;g29bbb82762f_1_220:notes"/>
          <p:cNvSpPr>
            <a:spLocks noGrp="1" noRot="1" noChangeAspect="1"/>
          </p:cNvSpPr>
          <p:nvPr>
            <p:ph type="sldImg" idx="2"/>
          </p:nvPr>
        </p:nvSpPr>
        <p:spPr>
          <a:xfrm>
            <a:off x="139700" y="777875"/>
            <a:ext cx="6818313" cy="3836988"/>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78" name="Google Shape;378;g29bbb82762f_1_220:notes"/>
          <p:cNvSpPr txBox="1">
            <a:spLocks noGrp="1"/>
          </p:cNvSpPr>
          <p:nvPr>
            <p:ph type="body" idx="1"/>
          </p:nvPr>
        </p:nvSpPr>
        <p:spPr>
          <a:xfrm>
            <a:off x="709632" y="4861252"/>
            <a:ext cx="5679900" cy="4605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2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56"/>
        <p:cNvGrpSpPr/>
        <p:nvPr/>
      </p:nvGrpSpPr>
      <p:grpSpPr>
        <a:xfrm>
          <a:off x="0" y="0"/>
          <a:ext cx="0" cy="0"/>
          <a:chOff x="0" y="0"/>
          <a:chExt cx="0" cy="0"/>
        </a:xfrm>
      </p:grpSpPr>
      <p:sp>
        <p:nvSpPr>
          <p:cNvPr id="57" name="Google Shape;57;p22"/>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8" name="Google Shape;58;p22"/>
          <p:cNvSpPr txBox="1">
            <a:spLocks noGrp="1"/>
          </p:cNvSpPr>
          <p:nvPr>
            <p:ph type="body" idx="1"/>
          </p:nvPr>
        </p:nvSpPr>
        <p:spPr>
          <a:xfrm rot="5400000">
            <a:off x="3394869" y="-1564481"/>
            <a:ext cx="3265488" cy="9048750"/>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rot="5400000">
            <a:off x="6237288" y="1277937"/>
            <a:ext cx="4367213" cy="226218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61" name="Google Shape;61;p23"/>
          <p:cNvSpPr txBox="1">
            <a:spLocks noGrp="1"/>
          </p:cNvSpPr>
          <p:nvPr>
            <p:ph type="body" idx="1"/>
          </p:nvPr>
        </p:nvSpPr>
        <p:spPr>
          <a:xfrm rot="5400000">
            <a:off x="1636713" y="-908049"/>
            <a:ext cx="4367213" cy="663416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74203" y="5195261"/>
            <a:ext cx="5241800" cy="21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5607" tIns="37804" rIns="75607" bIns="37804" numCol="1" anchor="ctr" anchorCtr="0" compatLnSpc="1">
            <a:prstTxWarp prst="textNoShape">
              <a:avLst/>
            </a:prstTxWarp>
            <a:spAutoFit/>
          </a:bodyPr>
          <a:lstStyle/>
          <a:p>
            <a:pPr marL="0" marR="0" lvl="0" indent="0" algn="l" defTabSz="756117" rtl="0" eaLnBrk="0" fontAlgn="base" latinLnBrk="0" hangingPunct="0">
              <a:lnSpc>
                <a:spcPct val="100000"/>
              </a:lnSpc>
              <a:spcBef>
                <a:spcPct val="0"/>
              </a:spcBef>
              <a:spcAft>
                <a:spcPct val="0"/>
              </a:spcAft>
              <a:buClrTx/>
              <a:buSzTx/>
              <a:buFontTx/>
              <a:buNone/>
              <a:tabLst/>
            </a:pPr>
            <a:r>
              <a:rPr kumimoji="0" lang="en-US" altLang="it-IT" sz="91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91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91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36508" y="-112886"/>
            <a:ext cx="336021" cy="25202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607" tIns="37804" rIns="75607" bIns="37804"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2657958" y="428766"/>
            <a:ext cx="4581763" cy="146523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5619643" y="2296437"/>
            <a:ext cx="3358690" cy="2670469"/>
          </a:xfrm>
          <a:prstGeom prst="rect">
            <a:avLst/>
          </a:prstGeom>
        </p:spPr>
      </p:pic>
      <p:grpSp>
        <p:nvGrpSpPr>
          <p:cNvPr id="2" name="Gruppo 1">
            <a:extLst>
              <a:ext uri="{FF2B5EF4-FFF2-40B4-BE49-F238E27FC236}">
                <a16:creationId xmlns:a16="http://schemas.microsoft.com/office/drawing/2014/main" id="{CF4FB2AC-4556-D6D0-F373-67847245F2DC}"/>
              </a:ext>
            </a:extLst>
          </p:cNvPr>
          <p:cNvGrpSpPr/>
          <p:nvPr userDrawn="1"/>
        </p:nvGrpSpPr>
        <p:grpSpPr>
          <a:xfrm>
            <a:off x="8911525" y="1517634"/>
            <a:ext cx="858996" cy="2969125"/>
            <a:chOff x="8755610" y="1517634"/>
            <a:chExt cx="1014911" cy="3043322"/>
          </a:xfrm>
        </p:grpSpPr>
        <p:pic>
          <p:nvPicPr>
            <p:cNvPr id="8" name="Picture 7"/>
            <p:cNvPicPr>
              <a:picLocks noChangeAspect="1"/>
            </p:cNvPicPr>
            <p:nvPr userDrawn="1"/>
          </p:nvPicPr>
          <p:blipFill>
            <a:blip r:embed="rId4"/>
            <a:stretch>
              <a:fillRect/>
            </a:stretch>
          </p:blipFill>
          <p:spPr>
            <a:xfrm>
              <a:off x="8920191" y="1947741"/>
              <a:ext cx="850329" cy="234967"/>
            </a:xfrm>
            <a:prstGeom prst="rect">
              <a:avLst/>
            </a:prstGeom>
          </p:spPr>
        </p:pic>
        <p:pic>
          <p:nvPicPr>
            <p:cNvPr id="11" name="Picture 10"/>
            <p:cNvPicPr>
              <a:picLocks noChangeAspect="1"/>
            </p:cNvPicPr>
            <p:nvPr userDrawn="1"/>
          </p:nvPicPr>
          <p:blipFill>
            <a:blip r:embed="rId5"/>
            <a:stretch>
              <a:fillRect/>
            </a:stretch>
          </p:blipFill>
          <p:spPr>
            <a:xfrm>
              <a:off x="9375193" y="2417228"/>
              <a:ext cx="395328" cy="341262"/>
            </a:xfrm>
            <a:prstGeom prst="rect">
              <a:avLst/>
            </a:prstGeom>
          </p:spPr>
        </p:pic>
        <p:pic>
          <p:nvPicPr>
            <p:cNvPr id="12" name="Picture 11"/>
            <p:cNvPicPr>
              <a:picLocks noChangeAspect="1"/>
            </p:cNvPicPr>
            <p:nvPr userDrawn="1"/>
          </p:nvPicPr>
          <p:blipFill>
            <a:blip r:embed="rId6"/>
            <a:stretch>
              <a:fillRect/>
            </a:stretch>
          </p:blipFill>
          <p:spPr>
            <a:xfrm>
              <a:off x="9345356" y="3036353"/>
              <a:ext cx="425164" cy="324479"/>
            </a:xfrm>
            <a:prstGeom prst="rect">
              <a:avLst/>
            </a:prstGeom>
          </p:spPr>
        </p:pic>
        <p:pic>
          <p:nvPicPr>
            <p:cNvPr id="13" name="Picture 12"/>
            <p:cNvPicPr>
              <a:picLocks noChangeAspect="1"/>
            </p:cNvPicPr>
            <p:nvPr userDrawn="1"/>
          </p:nvPicPr>
          <p:blipFill>
            <a:blip r:embed="rId7"/>
            <a:stretch>
              <a:fillRect/>
            </a:stretch>
          </p:blipFill>
          <p:spPr>
            <a:xfrm>
              <a:off x="9293142" y="3631852"/>
              <a:ext cx="477378" cy="346857"/>
            </a:xfrm>
            <a:prstGeom prst="rect">
              <a:avLst/>
            </a:prstGeom>
          </p:spPr>
        </p:pic>
        <p:pic>
          <p:nvPicPr>
            <p:cNvPr id="14" name="Picture 13"/>
            <p:cNvPicPr>
              <a:picLocks noChangeAspect="1"/>
            </p:cNvPicPr>
            <p:nvPr userDrawn="1"/>
          </p:nvPicPr>
          <p:blipFill>
            <a:blip r:embed="rId8"/>
            <a:stretch>
              <a:fillRect/>
            </a:stretch>
          </p:blipFill>
          <p:spPr>
            <a:xfrm>
              <a:off x="9255848" y="4258855"/>
              <a:ext cx="514673" cy="302101"/>
            </a:xfrm>
            <a:prstGeom prst="rect">
              <a:avLst/>
            </a:prstGeom>
          </p:spPr>
        </p:pic>
        <p:pic>
          <p:nvPicPr>
            <p:cNvPr id="15" name="Picture 14"/>
            <p:cNvPicPr>
              <a:picLocks noChangeAspect="1"/>
            </p:cNvPicPr>
            <p:nvPr userDrawn="1"/>
          </p:nvPicPr>
          <p:blipFill>
            <a:blip r:embed="rId9"/>
            <a:stretch>
              <a:fillRect/>
            </a:stretch>
          </p:blipFill>
          <p:spPr>
            <a:xfrm>
              <a:off x="8755610" y="1517634"/>
              <a:ext cx="1014909" cy="195588"/>
            </a:xfrm>
            <a:prstGeom prst="rect">
              <a:avLst/>
            </a:prstGeom>
          </p:spPr>
        </p:pic>
      </p:grpSp>
      <p:sp>
        <p:nvSpPr>
          <p:cNvPr id="16" name="Rectangle 15"/>
          <p:cNvSpPr/>
          <p:nvPr userDrawn="1"/>
        </p:nvSpPr>
        <p:spPr>
          <a:xfrm>
            <a:off x="0" y="5437619"/>
            <a:ext cx="10080625" cy="23293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117" rtl="0" eaLnBrk="1" fontAlgn="auto" latinLnBrk="0" hangingPunct="1">
              <a:lnSpc>
                <a:spcPct val="100000"/>
              </a:lnSpc>
              <a:spcBef>
                <a:spcPts val="0"/>
              </a:spcBef>
              <a:spcAft>
                <a:spcPts val="0"/>
              </a:spcAft>
              <a:buClrTx/>
              <a:buSzTx/>
              <a:buFontTx/>
              <a:buNone/>
              <a:tabLst/>
              <a:defRPr/>
            </a:pPr>
            <a:r>
              <a:rPr kumimoji="0" lang="en-US" altLang="it-IT" sz="91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91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57883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10080625" cy="605121"/>
          </a:xfrm>
        </p:spPr>
        <p:txBody>
          <a:bodyPr>
            <a:normAutofit/>
          </a:bodyPr>
          <a:lstStyle>
            <a:lvl1pPr>
              <a:defRPr lang="en-US" sz="1654" b="1" kern="1200" dirty="0">
                <a:solidFill>
                  <a:schemeClr val="tx1">
                    <a:lumMod val="50000"/>
                    <a:lumOff val="50000"/>
                  </a:schemeClr>
                </a:solidFill>
                <a:latin typeface="+mj-lt"/>
                <a:ea typeface="+mj-ea"/>
                <a:cs typeface="+mj-cs"/>
              </a:defRPr>
            </a:lvl1pPr>
          </a:lstStyle>
          <a:p>
            <a:r>
              <a:rPr lang="en-US" sz="1654" b="1" dirty="0">
                <a:solidFill>
                  <a:schemeClr val="tx1">
                    <a:lumMod val="50000"/>
                    <a:lumOff val="50000"/>
                  </a:schemeClr>
                </a:solidFill>
              </a:rPr>
              <a:t>KPI code </a:t>
            </a:r>
            <a:r>
              <a:rPr lang="en-US" sz="1819" b="1" dirty="0">
                <a:solidFill>
                  <a:schemeClr val="tx1">
                    <a:lumMod val="50000"/>
                    <a:lumOff val="50000"/>
                  </a:schemeClr>
                </a:solidFill>
              </a:rPr>
              <a:t>- </a:t>
            </a:r>
            <a:r>
              <a:rPr lang="en-US" sz="1654" b="1" dirty="0">
                <a:solidFill>
                  <a:schemeClr val="tx1">
                    <a:lumMod val="50000"/>
                    <a:lumOff val="50000"/>
                  </a:schemeClr>
                </a:solidFill>
              </a:rPr>
              <a:t>KPI name</a:t>
            </a:r>
            <a:endParaRPr lang="en-US" dirty="0"/>
          </a:p>
        </p:txBody>
      </p:sp>
      <p:sp>
        <p:nvSpPr>
          <p:cNvPr id="5" name="Slide Number Placeholder 4"/>
          <p:cNvSpPr>
            <a:spLocks noGrp="1"/>
          </p:cNvSpPr>
          <p:nvPr>
            <p:ph type="sldNum" sz="quarter" idx="4"/>
          </p:nvPr>
        </p:nvSpPr>
        <p:spPr>
          <a:xfrm>
            <a:off x="7778750" y="5417534"/>
            <a:ext cx="2268141" cy="301904"/>
          </a:xfrm>
          <a:prstGeom prst="rect">
            <a:avLst/>
          </a:prstGeom>
        </p:spPr>
        <p:txBody>
          <a:bodyPr vert="horz" lIns="91440" tIns="45720" rIns="91440" bIns="45720" rtlCol="0" anchor="ctr"/>
          <a:lstStyle>
            <a:lvl1pPr algn="r">
              <a:defRPr sz="910">
                <a:solidFill>
                  <a:schemeClr val="bg1"/>
                </a:solidFill>
                <a:latin typeface="Arial Narrow" panose="020B0606020202030204" pitchFamily="34" charset="0"/>
              </a:defRPr>
            </a:lvl1pPr>
          </a:lstStyle>
          <a:p>
            <a:fld id="{5D41A87E-14F5-4A54-8DA9-7774D8D5E7E0}" type="slidenum">
              <a:rPr lang="el-GR" smtClean="0"/>
              <a:pPr/>
              <a:t>‹#›</a:t>
            </a:fld>
            <a:endParaRPr lang="el-GR" dirty="0"/>
          </a:p>
        </p:txBody>
      </p:sp>
    </p:spTree>
    <p:extLst>
      <p:ext uri="{BB962C8B-B14F-4D97-AF65-F5344CB8AC3E}">
        <p14:creationId xmlns:p14="http://schemas.microsoft.com/office/powerpoint/2010/main" val="3511453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27"/>
        <p:cNvGrpSpPr/>
        <p:nvPr/>
      </p:nvGrpSpPr>
      <p:grpSpPr>
        <a:xfrm>
          <a:off x="0" y="0"/>
          <a:ext cx="0" cy="0"/>
          <a:chOff x="0" y="0"/>
          <a:chExt cx="0" cy="0"/>
        </a:xfrm>
      </p:grpSpPr>
      <p:sp>
        <p:nvSpPr>
          <p:cNvPr id="28" name="Google Shape;28;p14"/>
          <p:cNvSpPr txBox="1">
            <a:spLocks noGrp="1"/>
          </p:cNvSpPr>
          <p:nvPr>
            <p:ph type="ctrTitle"/>
          </p:nvPr>
        </p:nvSpPr>
        <p:spPr>
          <a:xfrm>
            <a:off x="1260475" y="928688"/>
            <a:ext cx="7559675" cy="1973262"/>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29" name="Google Shape;29;p14"/>
          <p:cNvSpPr txBox="1">
            <a:spLocks noGrp="1"/>
          </p:cNvSpPr>
          <p:nvPr>
            <p:ph type="subTitle" idx="1"/>
          </p:nvPr>
        </p:nvSpPr>
        <p:spPr>
          <a:xfrm>
            <a:off x="1260475" y="2978150"/>
            <a:ext cx="7559675" cy="1370013"/>
          </a:xfrm>
          <a:prstGeom prst="rect">
            <a:avLst/>
          </a:prstGeom>
          <a:noFill/>
          <a:ln>
            <a:noFill/>
          </a:ln>
        </p:spPr>
        <p:txBody>
          <a:bodyPr spcFirstLastPara="1" wrap="square" lIns="0" tIns="28425" rIns="0" bIns="0" anchor="t" anchorCtr="0">
            <a:noAutofit/>
          </a:bodyPr>
          <a:lstStyle>
            <a:lvl1pPr lvl="0" algn="ctr">
              <a:lnSpc>
                <a:spcPct val="93000"/>
              </a:lnSpc>
              <a:spcBef>
                <a:spcPts val="1425"/>
              </a:spcBef>
              <a:spcAft>
                <a:spcPts val="0"/>
              </a:spcAft>
              <a:buSzPts val="2400"/>
              <a:buNone/>
              <a:defRPr sz="2400"/>
            </a:lvl1pPr>
            <a:lvl2pPr lvl="1" algn="ctr">
              <a:lnSpc>
                <a:spcPct val="93000"/>
              </a:lnSpc>
              <a:spcBef>
                <a:spcPts val="1138"/>
              </a:spcBef>
              <a:spcAft>
                <a:spcPts val="0"/>
              </a:spcAft>
              <a:buSzPts val="2000"/>
              <a:buNone/>
              <a:defRPr sz="2000"/>
            </a:lvl2pPr>
            <a:lvl3pPr lvl="2" algn="ctr">
              <a:lnSpc>
                <a:spcPct val="93000"/>
              </a:lnSpc>
              <a:spcBef>
                <a:spcPts val="850"/>
              </a:spcBef>
              <a:spcAft>
                <a:spcPts val="0"/>
              </a:spcAft>
              <a:buSzPts val="1800"/>
              <a:buNone/>
              <a:defRPr sz="1800"/>
            </a:lvl3pPr>
            <a:lvl4pPr lvl="3" algn="ctr">
              <a:lnSpc>
                <a:spcPct val="93000"/>
              </a:lnSpc>
              <a:spcBef>
                <a:spcPts val="575"/>
              </a:spcBef>
              <a:spcAft>
                <a:spcPts val="0"/>
              </a:spcAft>
              <a:buSzPts val="1600"/>
              <a:buNone/>
              <a:defRPr sz="1600"/>
            </a:lvl4pPr>
            <a:lvl5pPr lvl="4" algn="ctr">
              <a:lnSpc>
                <a:spcPct val="93000"/>
              </a:lnSpc>
              <a:spcBef>
                <a:spcPts val="288"/>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30"/>
        <p:cNvGrpSpPr/>
        <p:nvPr/>
      </p:nvGrpSpPr>
      <p:grpSpPr>
        <a:xfrm>
          <a:off x="0" y="0"/>
          <a:ext cx="0" cy="0"/>
          <a:chOff x="0" y="0"/>
          <a:chExt cx="0" cy="0"/>
        </a:xfrm>
      </p:grpSpPr>
      <p:sp>
        <p:nvSpPr>
          <p:cNvPr id="31" name="Google Shape;31;p15"/>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2" name="Google Shape;32;p15"/>
          <p:cNvSpPr txBox="1">
            <a:spLocks noGrp="1"/>
          </p:cNvSpPr>
          <p:nvPr>
            <p:ph type="body" idx="1"/>
          </p:nvPr>
        </p:nvSpPr>
        <p:spPr>
          <a:xfrm>
            <a:off x="503238" y="1327150"/>
            <a:ext cx="9048750"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3"/>
        <p:cNvGrpSpPr/>
        <p:nvPr/>
      </p:nvGrpSpPr>
      <p:grpSpPr>
        <a:xfrm>
          <a:off x="0" y="0"/>
          <a:ext cx="0" cy="0"/>
          <a:chOff x="0" y="0"/>
          <a:chExt cx="0" cy="0"/>
        </a:xfrm>
      </p:grpSpPr>
      <p:sp>
        <p:nvSpPr>
          <p:cNvPr id="34" name="Google Shape;34;p16"/>
          <p:cNvSpPr txBox="1">
            <a:spLocks noGrp="1"/>
          </p:cNvSpPr>
          <p:nvPr>
            <p:ph type="title"/>
          </p:nvPr>
        </p:nvSpPr>
        <p:spPr>
          <a:xfrm>
            <a:off x="687388" y="1414463"/>
            <a:ext cx="8694737" cy="2357437"/>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5" name="Google Shape;35;p16"/>
          <p:cNvSpPr txBox="1">
            <a:spLocks noGrp="1"/>
          </p:cNvSpPr>
          <p:nvPr>
            <p:ph type="body" idx="1"/>
          </p:nvPr>
        </p:nvSpPr>
        <p:spPr>
          <a:xfrm>
            <a:off x="687388" y="3794125"/>
            <a:ext cx="8694737" cy="1241425"/>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2400"/>
              <a:buNone/>
              <a:defRPr sz="2400"/>
            </a:lvl1pPr>
            <a:lvl2pPr marL="914400" lvl="1" indent="-228600" algn="l">
              <a:lnSpc>
                <a:spcPct val="93000"/>
              </a:lnSpc>
              <a:spcBef>
                <a:spcPts val="1138"/>
              </a:spcBef>
              <a:spcAft>
                <a:spcPts val="0"/>
              </a:spcAft>
              <a:buSzPts val="2000"/>
              <a:buNone/>
              <a:defRPr sz="2000"/>
            </a:lvl2pPr>
            <a:lvl3pPr marL="1371600" lvl="2" indent="-228600" algn="l">
              <a:lnSpc>
                <a:spcPct val="93000"/>
              </a:lnSpc>
              <a:spcBef>
                <a:spcPts val="850"/>
              </a:spcBef>
              <a:spcAft>
                <a:spcPts val="0"/>
              </a:spcAft>
              <a:buSzPts val="1800"/>
              <a:buNone/>
              <a:defRPr sz="1800"/>
            </a:lvl3pPr>
            <a:lvl4pPr marL="1828800" lvl="3" indent="-228600" algn="l">
              <a:lnSpc>
                <a:spcPct val="93000"/>
              </a:lnSpc>
              <a:spcBef>
                <a:spcPts val="575"/>
              </a:spcBef>
              <a:spcAft>
                <a:spcPts val="0"/>
              </a:spcAft>
              <a:buSzPts val="1600"/>
              <a:buNone/>
              <a:defRPr sz="1600"/>
            </a:lvl4pPr>
            <a:lvl5pPr marL="2286000" lvl="4" indent="-228600" algn="l">
              <a:lnSpc>
                <a:spcPct val="93000"/>
              </a:lnSpc>
              <a:spcBef>
                <a:spcPts val="288"/>
              </a:spcBef>
              <a:spcAft>
                <a:spcPts val="0"/>
              </a:spcAft>
              <a:buSzPts val="1600"/>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503238" y="1327150"/>
            <a:ext cx="4448175"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body" idx="2"/>
          </p:nvPr>
        </p:nvSpPr>
        <p:spPr>
          <a:xfrm>
            <a:off x="5103813" y="1327150"/>
            <a:ext cx="4448175" cy="32654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693738" y="301625"/>
            <a:ext cx="8694737" cy="1096963"/>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693738" y="1390650"/>
            <a:ext cx="4265612" cy="681038"/>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693738" y="2071688"/>
            <a:ext cx="4265612" cy="304641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5103813" y="1390650"/>
            <a:ext cx="4284662" cy="681038"/>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5103813" y="2071688"/>
            <a:ext cx="4284662" cy="3046412"/>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6"/>
        <p:cNvGrpSpPr/>
        <p:nvPr/>
      </p:nvGrpSpPr>
      <p:grpSpPr>
        <a:xfrm>
          <a:off x="0" y="0"/>
          <a:ext cx="0" cy="0"/>
          <a:chOff x="0" y="0"/>
          <a:chExt cx="0" cy="0"/>
        </a:xfrm>
      </p:grpSpPr>
      <p:sp>
        <p:nvSpPr>
          <p:cNvPr id="47" name="Google Shape;47;p19"/>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48"/>
        <p:cNvGrpSpPr/>
        <p:nvPr/>
      </p:nvGrpSpPr>
      <p:grpSpPr>
        <a:xfrm>
          <a:off x="0" y="0"/>
          <a:ext cx="0" cy="0"/>
          <a:chOff x="0" y="0"/>
          <a:chExt cx="0" cy="0"/>
        </a:xfrm>
      </p:grpSpPr>
      <p:sp>
        <p:nvSpPr>
          <p:cNvPr id="49" name="Google Shape;49;p20"/>
          <p:cNvSpPr txBox="1">
            <a:spLocks noGrp="1"/>
          </p:cNvSpPr>
          <p:nvPr>
            <p:ph type="title"/>
          </p:nvPr>
        </p:nvSpPr>
        <p:spPr>
          <a:xfrm>
            <a:off x="693738" y="377825"/>
            <a:ext cx="3251200" cy="1323975"/>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0" name="Google Shape;50;p20"/>
          <p:cNvSpPr txBox="1">
            <a:spLocks noGrp="1"/>
          </p:cNvSpPr>
          <p:nvPr>
            <p:ph type="body" idx="1"/>
          </p:nvPr>
        </p:nvSpPr>
        <p:spPr>
          <a:xfrm>
            <a:off x="4286250" y="815975"/>
            <a:ext cx="5102225" cy="4030663"/>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sz="3200"/>
            </a:lvl1pPr>
            <a:lvl2pPr marL="914400" lvl="1" indent="-228600" algn="l">
              <a:lnSpc>
                <a:spcPct val="93000"/>
              </a:lnSpc>
              <a:spcBef>
                <a:spcPts val="1138"/>
              </a:spcBef>
              <a:spcAft>
                <a:spcPts val="0"/>
              </a:spcAft>
              <a:buSzPts val="1400"/>
              <a:buNone/>
              <a:defRPr sz="2800"/>
            </a:lvl2pPr>
            <a:lvl3pPr marL="1371600" lvl="2" indent="-228600" algn="l">
              <a:lnSpc>
                <a:spcPct val="93000"/>
              </a:lnSpc>
              <a:spcBef>
                <a:spcPts val="850"/>
              </a:spcBef>
              <a:spcAft>
                <a:spcPts val="0"/>
              </a:spcAft>
              <a:buSzPts val="1400"/>
              <a:buNone/>
              <a:defRPr sz="2400"/>
            </a:lvl3pPr>
            <a:lvl4pPr marL="1828800" lvl="3" indent="-228600" algn="l">
              <a:lnSpc>
                <a:spcPct val="93000"/>
              </a:lnSpc>
              <a:spcBef>
                <a:spcPts val="575"/>
              </a:spcBef>
              <a:spcAft>
                <a:spcPts val="0"/>
              </a:spcAft>
              <a:buSzPts val="1400"/>
              <a:buNone/>
              <a:defRPr sz="2000"/>
            </a:lvl4pPr>
            <a:lvl5pPr marL="2286000" lvl="4" indent="-228600" algn="l">
              <a:lnSpc>
                <a:spcPct val="93000"/>
              </a:lnSpc>
              <a:spcBef>
                <a:spcPts val="288"/>
              </a:spcBef>
              <a:spcAft>
                <a:spcPts val="0"/>
              </a:spcAft>
              <a:buSzPts val="1400"/>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1" name="Google Shape;51;p20"/>
          <p:cNvSpPr txBox="1">
            <a:spLocks noGrp="1"/>
          </p:cNvSpPr>
          <p:nvPr>
            <p:ph type="body" idx="2"/>
          </p:nvPr>
        </p:nvSpPr>
        <p:spPr>
          <a:xfrm>
            <a:off x="693738" y="1701800"/>
            <a:ext cx="3251200" cy="31511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52"/>
        <p:cNvGrpSpPr/>
        <p:nvPr/>
      </p:nvGrpSpPr>
      <p:grpSpPr>
        <a:xfrm>
          <a:off x="0" y="0"/>
          <a:ext cx="0" cy="0"/>
          <a:chOff x="0" y="0"/>
          <a:chExt cx="0" cy="0"/>
        </a:xfrm>
      </p:grpSpPr>
      <p:sp>
        <p:nvSpPr>
          <p:cNvPr id="53" name="Google Shape;53;p21"/>
          <p:cNvSpPr txBox="1">
            <a:spLocks noGrp="1"/>
          </p:cNvSpPr>
          <p:nvPr>
            <p:ph type="title"/>
          </p:nvPr>
        </p:nvSpPr>
        <p:spPr>
          <a:xfrm>
            <a:off x="693738" y="377825"/>
            <a:ext cx="3251200" cy="1323975"/>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54" name="Google Shape;54;p21"/>
          <p:cNvSpPr>
            <a:spLocks noGrp="1"/>
          </p:cNvSpPr>
          <p:nvPr>
            <p:ph type="pic" idx="2"/>
          </p:nvPr>
        </p:nvSpPr>
        <p:spPr>
          <a:xfrm>
            <a:off x="4286250" y="815975"/>
            <a:ext cx="5102225" cy="4030663"/>
          </a:xfrm>
          <a:prstGeom prst="rect">
            <a:avLst/>
          </a:prstGeom>
          <a:noFill/>
          <a:ln>
            <a:noFill/>
          </a:ln>
        </p:spPr>
      </p:sp>
      <p:sp>
        <p:nvSpPr>
          <p:cNvPr id="55" name="Google Shape;55;p21"/>
          <p:cNvSpPr txBox="1">
            <a:spLocks noGrp="1"/>
          </p:cNvSpPr>
          <p:nvPr>
            <p:ph type="body" idx="1"/>
          </p:nvPr>
        </p:nvSpPr>
        <p:spPr>
          <a:xfrm>
            <a:off x="693738" y="1701800"/>
            <a:ext cx="3251200" cy="31511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
        <p:cNvGrpSpPr/>
        <p:nvPr/>
      </p:nvGrpSpPr>
      <p:grpSpPr>
        <a:xfrm>
          <a:off x="0" y="0"/>
          <a:ext cx="0" cy="0"/>
          <a:chOff x="0" y="0"/>
          <a:chExt cx="0" cy="0"/>
        </a:xfrm>
      </p:grpSpPr>
      <p:sp>
        <p:nvSpPr>
          <p:cNvPr id="24" name="Google Shape;24;p12"/>
          <p:cNvSpPr txBox="1">
            <a:spLocks noGrp="1"/>
          </p:cNvSpPr>
          <p:nvPr>
            <p:ph type="title"/>
          </p:nvPr>
        </p:nvSpPr>
        <p:spPr>
          <a:xfrm>
            <a:off x="503238" y="225425"/>
            <a:ext cx="9048750" cy="922338"/>
          </a:xfrm>
          <a:prstGeom prst="rect">
            <a:avLst/>
          </a:prstGeom>
          <a:noFill/>
          <a:ln>
            <a:noFill/>
          </a:ln>
        </p:spPr>
        <p:txBody>
          <a:bodyPr spcFirstLastPara="1" wrap="square" lIns="0" tIns="0" rIns="0" bIns="0" anchor="ctr" anchorCtr="0">
            <a:noAutofit/>
          </a:bodyPr>
          <a:lstStyle>
            <a:lvl1pPr marR="0" lvl="0"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6pPr>
            <a:lvl7pPr marR="0" lvl="6"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7pPr>
            <a:lvl8pPr marR="0" lvl="7"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8pPr>
            <a:lvl9pPr marR="0" lvl="8"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9pPr>
          </a:lstStyle>
          <a:p>
            <a:endParaRPr/>
          </a:p>
        </p:txBody>
      </p:sp>
      <p:sp>
        <p:nvSpPr>
          <p:cNvPr id="25" name="Google Shape;25;p12"/>
          <p:cNvSpPr txBox="1">
            <a:spLocks noGrp="1"/>
          </p:cNvSpPr>
          <p:nvPr>
            <p:ph type="body" idx="1"/>
          </p:nvPr>
        </p:nvSpPr>
        <p:spPr>
          <a:xfrm>
            <a:off x="503238" y="1327150"/>
            <a:ext cx="9048750" cy="3265488"/>
          </a:xfrm>
          <a:prstGeom prst="rect">
            <a:avLst/>
          </a:prstGeom>
          <a:noFill/>
          <a:ln>
            <a:noFill/>
          </a:ln>
        </p:spPr>
        <p:txBody>
          <a:bodyPr spcFirstLastPara="1" wrap="square" lIns="0" tIns="28425" rIns="0" bIns="0" anchor="t" anchorCtr="0">
            <a:noAutofit/>
          </a:bodyPr>
          <a:lstStyle>
            <a:lvl1pPr marL="457200" marR="0" lvl="0" indent="-228600" algn="l" rtl="0">
              <a:lnSpc>
                <a:spcPct val="93000"/>
              </a:lnSpc>
              <a:spcBef>
                <a:spcPts val="1425"/>
              </a:spcBef>
              <a:spcAft>
                <a:spcPts val="0"/>
              </a:spcAft>
              <a:buSzPts val="1400"/>
              <a:buNone/>
              <a:defRPr sz="3200" b="0" i="0" u="none" strike="noStrike" cap="none">
                <a:solidFill>
                  <a:srgbClr val="000000"/>
                </a:solidFill>
                <a:latin typeface="Arial"/>
                <a:ea typeface="Arial"/>
                <a:cs typeface="Arial"/>
                <a:sym typeface="Arial"/>
              </a:defRPr>
            </a:lvl1pPr>
            <a:lvl2pPr marL="914400" marR="0" lvl="1" indent="-228600" algn="l" rtl="0">
              <a:lnSpc>
                <a:spcPct val="93000"/>
              </a:lnSpc>
              <a:spcBef>
                <a:spcPts val="1138"/>
              </a:spcBef>
              <a:spcAft>
                <a:spcPts val="0"/>
              </a:spcAft>
              <a:buSzPts val="1400"/>
              <a:buNone/>
              <a:defRPr sz="2800" b="0" i="0" u="none" strike="noStrike" cap="none">
                <a:solidFill>
                  <a:srgbClr val="000000"/>
                </a:solidFill>
                <a:latin typeface="Arial"/>
                <a:ea typeface="Arial"/>
                <a:cs typeface="Arial"/>
                <a:sym typeface="Arial"/>
              </a:defRPr>
            </a:lvl2pPr>
            <a:lvl3pPr marL="1371600" marR="0" lvl="2" indent="-228600" algn="l" rtl="0">
              <a:lnSpc>
                <a:spcPct val="93000"/>
              </a:lnSpc>
              <a:spcBef>
                <a:spcPts val="850"/>
              </a:spcBef>
              <a:spcAft>
                <a:spcPts val="0"/>
              </a:spcAft>
              <a:buSzPts val="1400"/>
              <a:buNone/>
              <a:defRPr sz="2400" b="0" i="0" u="none" strike="noStrike" cap="none">
                <a:solidFill>
                  <a:srgbClr val="000000"/>
                </a:solidFill>
                <a:latin typeface="Arial"/>
                <a:ea typeface="Arial"/>
                <a:cs typeface="Arial"/>
                <a:sym typeface="Arial"/>
              </a:defRPr>
            </a:lvl3pPr>
            <a:lvl4pPr marL="1828800" marR="0" lvl="3" indent="-228600" algn="l" rtl="0">
              <a:lnSpc>
                <a:spcPct val="93000"/>
              </a:lnSpc>
              <a:spcBef>
                <a:spcPts val="575"/>
              </a:spcBef>
              <a:spcAft>
                <a:spcPts val="0"/>
              </a:spcAft>
              <a:buSzPts val="1400"/>
              <a:buNone/>
              <a:defRPr sz="2000" b="0" i="0" u="none" strike="noStrike" cap="none">
                <a:solidFill>
                  <a:srgbClr val="000000"/>
                </a:solidFill>
                <a:latin typeface="Arial"/>
                <a:ea typeface="Arial"/>
                <a:cs typeface="Arial"/>
                <a:sym typeface="Arial"/>
              </a:defRPr>
            </a:lvl4pPr>
            <a:lvl5pPr marL="2286000" marR="0" lvl="4" indent="-228600" algn="l" rtl="0">
              <a:lnSpc>
                <a:spcPct val="93000"/>
              </a:lnSpc>
              <a:spcBef>
                <a:spcPts val="288"/>
              </a:spcBef>
              <a:spcAft>
                <a:spcPts val="0"/>
              </a:spcAft>
              <a:buSzPts val="1400"/>
              <a:buNone/>
              <a:defRPr sz="20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 y="0"/>
            <a:ext cx="10080624" cy="593827"/>
          </a:xfrm>
          <a:prstGeom prst="rect">
            <a:avLst/>
          </a:prstGeom>
        </p:spPr>
        <p:txBody>
          <a:bodyPr vert="horz" lIns="91440" tIns="45720" rIns="91440" bIns="45720" rtlCol="0" anchor="ctr">
            <a:noAutofit/>
          </a:bodyPr>
          <a:lstStyle/>
          <a:p>
            <a:r>
              <a:rPr lang="en-US" sz="1654" b="1" dirty="0">
                <a:solidFill>
                  <a:schemeClr val="tx1">
                    <a:lumMod val="50000"/>
                    <a:lumOff val="50000"/>
                  </a:schemeClr>
                </a:solidFill>
              </a:rPr>
              <a:t>KPI code </a:t>
            </a:r>
            <a:r>
              <a:rPr lang="en-US" sz="1819" b="1" dirty="0">
                <a:solidFill>
                  <a:schemeClr val="tx1">
                    <a:lumMod val="50000"/>
                    <a:lumOff val="50000"/>
                  </a:schemeClr>
                </a:solidFill>
              </a:rPr>
              <a:t>- </a:t>
            </a:r>
            <a:r>
              <a:rPr lang="en-US" sz="1654" b="1" dirty="0">
                <a:solidFill>
                  <a:schemeClr val="tx1">
                    <a:lumMod val="50000"/>
                    <a:lumOff val="50000"/>
                  </a:schemeClr>
                </a:solidFill>
              </a:rPr>
              <a:t>KPI name</a:t>
            </a:r>
            <a:endParaRPr lang="en-US" dirty="0"/>
          </a:p>
        </p:txBody>
      </p:sp>
      <p:cxnSp>
        <p:nvCxnSpPr>
          <p:cNvPr id="8" name="Gerade Verbindung 7"/>
          <p:cNvCxnSpPr/>
          <p:nvPr userDrawn="1"/>
        </p:nvCxnSpPr>
        <p:spPr>
          <a:xfrm>
            <a:off x="0" y="593829"/>
            <a:ext cx="10080625"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391537" y="5033103"/>
            <a:ext cx="7185055" cy="376257"/>
          </a:xfrm>
          <a:prstGeom prst="rect">
            <a:avLst/>
          </a:prstGeom>
        </p:spPr>
        <p:txBody>
          <a:bodyPr wrap="square">
            <a:spAutoFit/>
          </a:bodyPr>
          <a:lstStyle/>
          <a:p>
            <a:r>
              <a:rPr lang="en-US" sz="992" dirty="0"/>
              <a:t>TRAINING  MODULE </a:t>
            </a:r>
            <a:r>
              <a:rPr lang="el-GR" sz="992" dirty="0"/>
              <a:t> </a:t>
            </a:r>
            <a:r>
              <a:rPr lang="en-US" sz="992" dirty="0"/>
              <a:t>4</a:t>
            </a:r>
            <a:br>
              <a:rPr lang="it-IT" sz="992" dirty="0"/>
            </a:br>
            <a:r>
              <a:rPr lang="en-US" sz="992" dirty="0"/>
              <a:t>THE ASSESSMENT CRITERIA OF SBTOOL – BUILDING SCALE</a:t>
            </a:r>
            <a:endParaRPr lang="it-IT" dirty="0"/>
          </a:p>
        </p:txBody>
      </p:sp>
      <p:pic>
        <p:nvPicPr>
          <p:cNvPr id="10" name="Imatge 14"/>
          <p:cNvPicPr/>
          <p:nvPr userDrawn="1"/>
        </p:nvPicPr>
        <p:blipFill>
          <a:blip r:embed="rId4" cstate="print">
            <a:extLst>
              <a:ext uri="{28A0092B-C50C-407E-A947-70E740481C1C}">
                <a14:useLocalDpi xmlns:a14="http://schemas.microsoft.com/office/drawing/2010/main" val="0"/>
              </a:ext>
            </a:extLst>
          </a:blip>
          <a:stretch>
            <a:fillRect/>
          </a:stretch>
        </p:blipFill>
        <p:spPr>
          <a:xfrm>
            <a:off x="418815" y="4933878"/>
            <a:ext cx="1972722" cy="580181"/>
          </a:xfrm>
          <a:prstGeom prst="rect">
            <a:avLst/>
          </a:prstGeom>
        </p:spPr>
      </p:pic>
      <p:sp>
        <p:nvSpPr>
          <p:cNvPr id="11" name="Rectangle 10"/>
          <p:cNvSpPr/>
          <p:nvPr userDrawn="1"/>
        </p:nvSpPr>
        <p:spPr>
          <a:xfrm>
            <a:off x="0" y="5447207"/>
            <a:ext cx="10080625" cy="23293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56117" rtl="0" eaLnBrk="1" fontAlgn="auto" latinLnBrk="0" hangingPunct="1">
              <a:lnSpc>
                <a:spcPct val="100000"/>
              </a:lnSpc>
              <a:spcBef>
                <a:spcPts val="0"/>
              </a:spcBef>
              <a:spcAft>
                <a:spcPts val="0"/>
              </a:spcAft>
              <a:buClrTx/>
              <a:buSzTx/>
              <a:buFontTx/>
              <a:buNone/>
              <a:tabLst/>
              <a:defRPr/>
            </a:pPr>
            <a:r>
              <a:rPr kumimoji="0" lang="en-US" altLang="it-IT" sz="91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91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667927856"/>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ftr="0" dt="0"/>
  <p:txStyles>
    <p:titleStyle>
      <a:lvl1pPr algn="ctr" defTabSz="756117" rtl="0" eaLnBrk="1" latinLnBrk="0" hangingPunct="1">
        <a:spcBef>
          <a:spcPct val="0"/>
        </a:spcBef>
        <a:buNone/>
        <a:defRPr sz="1654" kern="1200">
          <a:solidFill>
            <a:schemeClr val="tx1"/>
          </a:solidFill>
          <a:latin typeface="+mj-lt"/>
          <a:ea typeface="+mj-ea"/>
          <a:cs typeface="+mj-cs"/>
        </a:defRPr>
      </a:lvl1pPr>
    </p:titleStyle>
    <p:bodyStyle>
      <a:lvl1pPr marL="283544" indent="-283544" algn="l" defTabSz="756117" rtl="0" eaLnBrk="1" latinLnBrk="0" hangingPunct="1">
        <a:spcBef>
          <a:spcPct val="20000"/>
        </a:spcBef>
        <a:buFont typeface="Arial" panose="020B0604020202020204" pitchFamily="34" charset="0"/>
        <a:buChar char="•"/>
        <a:defRPr sz="2646" kern="1200">
          <a:solidFill>
            <a:schemeClr val="tx1"/>
          </a:solidFill>
          <a:latin typeface="+mn-lt"/>
          <a:ea typeface="+mn-ea"/>
          <a:cs typeface="+mn-cs"/>
        </a:defRPr>
      </a:lvl1pPr>
      <a:lvl2pPr marL="614345" indent="-236287" algn="l" defTabSz="756117" rtl="0" eaLnBrk="1" latinLnBrk="0" hangingPunct="1">
        <a:spcBef>
          <a:spcPct val="20000"/>
        </a:spcBef>
        <a:buFont typeface="Arial" panose="020B0604020202020204" pitchFamily="34" charset="0"/>
        <a:buChar char="–"/>
        <a:defRPr sz="2315" kern="1200">
          <a:solidFill>
            <a:schemeClr val="tx1"/>
          </a:solidFill>
          <a:latin typeface="+mn-lt"/>
          <a:ea typeface="+mn-ea"/>
          <a:cs typeface="+mn-cs"/>
        </a:defRPr>
      </a:lvl2pPr>
      <a:lvl3pPr marL="945147" indent="-189029" algn="l" defTabSz="756117" rtl="0" eaLnBrk="1" latinLnBrk="0" hangingPunct="1">
        <a:spcBef>
          <a:spcPct val="20000"/>
        </a:spcBef>
        <a:buFont typeface="Arial" panose="020B0604020202020204" pitchFamily="34" charset="0"/>
        <a:buChar char="•"/>
        <a:defRPr sz="1985" kern="1200">
          <a:solidFill>
            <a:schemeClr val="tx1"/>
          </a:solidFill>
          <a:latin typeface="+mn-lt"/>
          <a:ea typeface="+mn-ea"/>
          <a:cs typeface="+mn-cs"/>
        </a:defRPr>
      </a:lvl3pPr>
      <a:lvl4pPr marL="1323205"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4pPr>
      <a:lvl5pPr marL="1701264"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5pPr>
      <a:lvl6pPr marL="2079323"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6pPr>
      <a:lvl7pPr marL="2457381"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7pPr>
      <a:lvl8pPr marL="2835440"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8pPr>
      <a:lvl9pPr marL="3213499" indent="-189029" algn="l" defTabSz="756117" rtl="0" eaLnBrk="1" latinLnBrk="0" hangingPunct="1">
        <a:spcBef>
          <a:spcPct val="20000"/>
        </a:spcBef>
        <a:buFont typeface="Arial" panose="020B0604020202020204" pitchFamily="34" charset="0"/>
        <a:buChar char="•"/>
        <a:defRPr sz="1654" kern="1200">
          <a:solidFill>
            <a:schemeClr val="tx1"/>
          </a:solidFill>
          <a:latin typeface="+mn-lt"/>
          <a:ea typeface="+mn-ea"/>
          <a:cs typeface="+mn-cs"/>
        </a:defRPr>
      </a:lvl9pPr>
    </p:bodyStyle>
    <p:otherStyle>
      <a:defPPr>
        <a:defRPr lang="en-US"/>
      </a:defPPr>
      <a:lvl1pPr marL="0" algn="l" defTabSz="756117" rtl="0" eaLnBrk="1" latinLnBrk="0" hangingPunct="1">
        <a:defRPr sz="1488" kern="1200">
          <a:solidFill>
            <a:schemeClr val="tx1"/>
          </a:solidFill>
          <a:latin typeface="+mn-lt"/>
          <a:ea typeface="+mn-ea"/>
          <a:cs typeface="+mn-cs"/>
        </a:defRPr>
      </a:lvl1pPr>
      <a:lvl2pPr marL="378059" algn="l" defTabSz="756117" rtl="0" eaLnBrk="1" latinLnBrk="0" hangingPunct="1">
        <a:defRPr sz="1488" kern="1200">
          <a:solidFill>
            <a:schemeClr val="tx1"/>
          </a:solidFill>
          <a:latin typeface="+mn-lt"/>
          <a:ea typeface="+mn-ea"/>
          <a:cs typeface="+mn-cs"/>
        </a:defRPr>
      </a:lvl2pPr>
      <a:lvl3pPr marL="756117" algn="l" defTabSz="756117" rtl="0" eaLnBrk="1" latinLnBrk="0" hangingPunct="1">
        <a:defRPr sz="1488" kern="1200">
          <a:solidFill>
            <a:schemeClr val="tx1"/>
          </a:solidFill>
          <a:latin typeface="+mn-lt"/>
          <a:ea typeface="+mn-ea"/>
          <a:cs typeface="+mn-cs"/>
        </a:defRPr>
      </a:lvl3pPr>
      <a:lvl4pPr marL="1134176" algn="l" defTabSz="756117" rtl="0" eaLnBrk="1" latinLnBrk="0" hangingPunct="1">
        <a:defRPr sz="1488" kern="1200">
          <a:solidFill>
            <a:schemeClr val="tx1"/>
          </a:solidFill>
          <a:latin typeface="+mn-lt"/>
          <a:ea typeface="+mn-ea"/>
          <a:cs typeface="+mn-cs"/>
        </a:defRPr>
      </a:lvl4pPr>
      <a:lvl5pPr marL="1512235" algn="l" defTabSz="756117" rtl="0" eaLnBrk="1" latinLnBrk="0" hangingPunct="1">
        <a:defRPr sz="1488" kern="1200">
          <a:solidFill>
            <a:schemeClr val="tx1"/>
          </a:solidFill>
          <a:latin typeface="+mn-lt"/>
          <a:ea typeface="+mn-ea"/>
          <a:cs typeface="+mn-cs"/>
        </a:defRPr>
      </a:lvl5pPr>
      <a:lvl6pPr marL="1890293" algn="l" defTabSz="756117" rtl="0" eaLnBrk="1" latinLnBrk="0" hangingPunct="1">
        <a:defRPr sz="1488" kern="1200">
          <a:solidFill>
            <a:schemeClr val="tx1"/>
          </a:solidFill>
          <a:latin typeface="+mn-lt"/>
          <a:ea typeface="+mn-ea"/>
          <a:cs typeface="+mn-cs"/>
        </a:defRPr>
      </a:lvl6pPr>
      <a:lvl7pPr marL="2268352" algn="l" defTabSz="756117" rtl="0" eaLnBrk="1" latinLnBrk="0" hangingPunct="1">
        <a:defRPr sz="1488" kern="1200">
          <a:solidFill>
            <a:schemeClr val="tx1"/>
          </a:solidFill>
          <a:latin typeface="+mn-lt"/>
          <a:ea typeface="+mn-ea"/>
          <a:cs typeface="+mn-cs"/>
        </a:defRPr>
      </a:lvl7pPr>
      <a:lvl8pPr marL="2646411" algn="l" defTabSz="756117" rtl="0" eaLnBrk="1" latinLnBrk="0" hangingPunct="1">
        <a:defRPr sz="1488" kern="1200">
          <a:solidFill>
            <a:schemeClr val="tx1"/>
          </a:solidFill>
          <a:latin typeface="+mn-lt"/>
          <a:ea typeface="+mn-ea"/>
          <a:cs typeface="+mn-cs"/>
        </a:defRPr>
      </a:lvl8pPr>
      <a:lvl9pPr marL="3024469" algn="l" defTabSz="756117"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17.png"/><Relationship Id="rId7" Type="http://schemas.openxmlformats.org/officeDocument/2006/relationships/image" Target="../media/image33.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2.JP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44.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3.jpeg"/><Relationship Id="rId5" Type="http://schemas.openxmlformats.org/officeDocument/2006/relationships/image" Target="../media/image11.jpe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7.png"/><Relationship Id="rId7"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7.pn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1284760" y="2516163"/>
            <a:ext cx="5388261" cy="2083898"/>
          </a:xfrm>
          <a:prstGeom prst="rect">
            <a:avLst/>
          </a:prstGeom>
        </p:spPr>
        <p:txBody>
          <a:bodyPr/>
          <a:lstStyle/>
          <a:p>
            <a:pPr marL="0" indent="0">
              <a:buNone/>
            </a:pPr>
            <a:r>
              <a:rPr lang="en-US" sz="2800" dirty="0">
                <a:solidFill>
                  <a:srgbClr val="0070C0"/>
                </a:solidFill>
              </a:rPr>
              <a:t>Training Module 6</a:t>
            </a:r>
          </a:p>
          <a:p>
            <a:pPr marL="0" indent="0">
              <a:buNone/>
            </a:pPr>
            <a:r>
              <a:rPr lang="it-IT" sz="2800" dirty="0"/>
              <a:t>Case Studies Presentation: </a:t>
            </a:r>
          </a:p>
          <a:p>
            <a:pPr marL="0" indent="0">
              <a:buNone/>
            </a:pPr>
            <a:r>
              <a:rPr lang="it-IT" sz="2800" dirty="0"/>
              <a:t>IRBID - Jordan</a:t>
            </a:r>
          </a:p>
        </p:txBody>
      </p:sp>
    </p:spTree>
    <p:extLst>
      <p:ext uri="{BB962C8B-B14F-4D97-AF65-F5344CB8AC3E}">
        <p14:creationId xmlns:p14="http://schemas.microsoft.com/office/powerpoint/2010/main" val="1091513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1"/>
        <p:cNvGrpSpPr/>
        <p:nvPr/>
      </p:nvGrpSpPr>
      <p:grpSpPr>
        <a:xfrm>
          <a:off x="0" y="0"/>
          <a:ext cx="0" cy="0"/>
          <a:chOff x="0" y="0"/>
          <a:chExt cx="0" cy="0"/>
        </a:xfrm>
      </p:grpSpPr>
      <p:sp>
        <p:nvSpPr>
          <p:cNvPr id="172" name="Google Shape;172;p4"/>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3" name="Google Shape;173;p4"/>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74" name="Google Shape;174;p4"/>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75" name="Google Shape;175;p4"/>
          <p:cNvSpPr txBox="1"/>
          <p:nvPr/>
        </p:nvSpPr>
        <p:spPr>
          <a:xfrm>
            <a:off x="2058313" y="1627056"/>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Weaknesses Identified and Objectives to Achieve</a:t>
            </a:r>
            <a:endParaRPr sz="3700" b="1" dirty="0">
              <a:solidFill>
                <a:schemeClr val="lt1"/>
              </a:solidFill>
              <a:latin typeface="Arial"/>
              <a:ea typeface="Arial"/>
              <a:cs typeface="Arial"/>
              <a:sym typeface="Arial"/>
            </a:endParaRPr>
          </a:p>
        </p:txBody>
      </p:sp>
      <p:sp>
        <p:nvSpPr>
          <p:cNvPr id="176" name="Google Shape;176;p4"/>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77" name="Google Shape;177;p4"/>
          <p:cNvGrpSpPr/>
          <p:nvPr/>
        </p:nvGrpSpPr>
        <p:grpSpPr>
          <a:xfrm>
            <a:off x="8335632" y="5085715"/>
            <a:ext cx="1998515" cy="525488"/>
            <a:chOff x="1430485" y="5013244"/>
            <a:chExt cx="2186475" cy="574910"/>
          </a:xfrm>
        </p:grpSpPr>
        <p:pic>
          <p:nvPicPr>
            <p:cNvPr id="178" name="Google Shape;178;p4"/>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179" name="Google Shape;179;p4"/>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180" name="Google Shape;180;p4"/>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181" name="Google Shape;181;p4" descr="Appunti mischiati con riempimento a tinta unita"/>
          <p:cNvPicPr preferRelativeResize="0"/>
          <p:nvPr/>
        </p:nvPicPr>
        <p:blipFill rotWithShape="1">
          <a:blip r:embed="rId5">
            <a:alphaModFix/>
          </a:blip>
          <a:srcRect/>
          <a:stretch/>
        </p:blipFill>
        <p:spPr>
          <a:xfrm>
            <a:off x="776380" y="1691549"/>
            <a:ext cx="1281709" cy="128170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6"/>
        <p:cNvGrpSpPr/>
        <p:nvPr/>
      </p:nvGrpSpPr>
      <p:grpSpPr>
        <a:xfrm>
          <a:off x="0" y="0"/>
          <a:ext cx="0" cy="0"/>
          <a:chOff x="0" y="0"/>
          <a:chExt cx="0" cy="0"/>
        </a:xfrm>
      </p:grpSpPr>
      <p:sp>
        <p:nvSpPr>
          <p:cNvPr id="187" name="Google Shape;187;p5"/>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88" name="Google Shape;188;p5"/>
          <p:cNvSpPr txBox="1"/>
          <p:nvPr/>
        </p:nvSpPr>
        <p:spPr>
          <a:xfrm>
            <a:off x="312966" y="953041"/>
            <a:ext cx="9638400" cy="2308284"/>
          </a:xfrm>
          <a:prstGeom prst="rect">
            <a:avLst/>
          </a:prstGeom>
          <a:noFill/>
          <a:ln>
            <a:noFill/>
          </a:ln>
        </p:spPr>
        <p:txBody>
          <a:bodyPr spcFirstLastPara="1" wrap="square" lIns="91425" tIns="45700" rIns="91425" bIns="45700" anchor="t" anchorCtr="0">
            <a:spAutoFit/>
          </a:bodyPr>
          <a:lstStyle/>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Availability and accessibility of </a:t>
            </a:r>
            <a:r>
              <a:rPr lang="en-US" sz="1200" b="1" i="1" dirty="0">
                <a:solidFill>
                  <a:srgbClr val="FF0000"/>
                </a:solidFill>
                <a:latin typeface="+mn-lt"/>
                <a:ea typeface="Poppins"/>
                <a:cs typeface="Poppins"/>
                <a:sym typeface="Poppins"/>
              </a:rPr>
              <a:t>green urban areas</a:t>
            </a:r>
            <a:r>
              <a:rPr lang="en-US" sz="1200" i="1" dirty="0">
                <a:solidFill>
                  <a:srgbClr val="404040"/>
                </a:solidFill>
                <a:latin typeface="+mn-lt"/>
                <a:ea typeface="Poppins"/>
                <a:cs typeface="Poppins"/>
                <a:sym typeface="Poppins"/>
              </a:rPr>
              <a:t>.</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b="1" i="1" dirty="0">
                <a:solidFill>
                  <a:srgbClr val="FF0000"/>
                </a:solidFill>
                <a:latin typeface="+mn-lt"/>
                <a:ea typeface="Poppins"/>
                <a:cs typeface="Poppins"/>
                <a:sym typeface="Poppins"/>
              </a:rPr>
              <a:t>Green zones density and green areas </a:t>
            </a:r>
            <a:r>
              <a:rPr lang="en-US" sz="1200" i="1" dirty="0">
                <a:solidFill>
                  <a:srgbClr val="404040"/>
                </a:solidFill>
                <a:latin typeface="+mn-lt"/>
                <a:ea typeface="Poppins"/>
                <a:cs typeface="Poppins"/>
                <a:sym typeface="Poppins"/>
              </a:rPr>
              <a:t>ratio to neighborhood population.</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Total final </a:t>
            </a:r>
            <a:r>
              <a:rPr lang="en-US" sz="1200" b="1" i="1" dirty="0">
                <a:solidFill>
                  <a:srgbClr val="FF0000"/>
                </a:solidFill>
                <a:latin typeface="+mn-lt"/>
                <a:ea typeface="Poppins"/>
                <a:cs typeface="Poppins"/>
                <a:sym typeface="Poppins"/>
              </a:rPr>
              <a:t>electrical energy consumption for building/ residential </a:t>
            </a:r>
            <a:r>
              <a:rPr lang="en-US" sz="1200" i="1" dirty="0">
                <a:solidFill>
                  <a:srgbClr val="404040"/>
                </a:solidFill>
                <a:latin typeface="+mn-lt"/>
                <a:ea typeface="Poppins"/>
                <a:cs typeface="Poppins"/>
                <a:sym typeface="Poppins"/>
              </a:rPr>
              <a:t>building operations</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Total </a:t>
            </a:r>
            <a:r>
              <a:rPr lang="en-US" sz="1200" b="1" i="1" dirty="0">
                <a:solidFill>
                  <a:srgbClr val="FF0000"/>
                </a:solidFill>
                <a:latin typeface="+mn-lt"/>
                <a:ea typeface="Poppins"/>
                <a:cs typeface="Poppins"/>
                <a:sym typeface="Poppins"/>
              </a:rPr>
              <a:t>primary energy demand for building </a:t>
            </a:r>
            <a:r>
              <a:rPr lang="en-US" sz="1200" i="1" dirty="0">
                <a:solidFill>
                  <a:srgbClr val="404040"/>
                </a:solidFill>
                <a:latin typeface="+mn-lt"/>
                <a:ea typeface="Poppins"/>
                <a:cs typeface="Poppins"/>
                <a:sym typeface="Poppins"/>
              </a:rPr>
              <a:t>operations</a:t>
            </a:r>
            <a:endParaRPr sz="1200" i="1" dirty="0">
              <a:solidFill>
                <a:srgbClr val="404040"/>
              </a:solidFill>
              <a:latin typeface="+mn-lt"/>
              <a:ea typeface="Poppins"/>
              <a:cs typeface="Poppins"/>
              <a:sym typeface="Poppins"/>
            </a:endParaRPr>
          </a:p>
          <a:p>
            <a:pPr marL="4572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n-lt"/>
                <a:ea typeface="Poppins"/>
                <a:cs typeface="Poppins"/>
                <a:sym typeface="Poppins"/>
              </a:rPr>
              <a:t>Share of </a:t>
            </a:r>
            <a:r>
              <a:rPr lang="en-US" sz="1200" b="1" i="1" dirty="0">
                <a:solidFill>
                  <a:srgbClr val="FF0000"/>
                </a:solidFill>
                <a:latin typeface="+mn-lt"/>
                <a:ea typeface="Poppins"/>
                <a:cs typeface="Poppins"/>
                <a:sym typeface="Poppins"/>
              </a:rPr>
              <a:t>renewable energy on-site, </a:t>
            </a:r>
            <a:r>
              <a:rPr lang="en-US" sz="1200" i="1" dirty="0">
                <a:solidFill>
                  <a:srgbClr val="404040"/>
                </a:solidFill>
                <a:latin typeface="+mn-lt"/>
                <a:ea typeface="Poppins"/>
                <a:cs typeface="Poppins"/>
                <a:sym typeface="Poppins"/>
              </a:rPr>
              <a:t>relative to total final thermal energy, electric energy ,  and energy consumption for building operations. </a:t>
            </a:r>
            <a:endParaRPr sz="1200" i="1" dirty="0">
              <a:solidFill>
                <a:srgbClr val="404040"/>
              </a:solidFill>
              <a:latin typeface="+mn-lt"/>
              <a:ea typeface="Poppins"/>
              <a:cs typeface="Poppins"/>
              <a:sym typeface="Poppins"/>
            </a:endParaRPr>
          </a:p>
        </p:txBody>
      </p:sp>
      <p:sp>
        <p:nvSpPr>
          <p:cNvPr id="189" name="Google Shape;189;p5"/>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90" name="Google Shape;190;p5"/>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Weaknesses Identified </a:t>
            </a:r>
            <a:r>
              <a:rPr lang="en-US" sz="2200" b="1" dirty="0">
                <a:solidFill>
                  <a:schemeClr val="lt1"/>
                </a:solidFill>
              </a:rPr>
              <a:t>- Al </a:t>
            </a:r>
            <a:r>
              <a:rPr lang="en-US" sz="2200" b="1" dirty="0" err="1">
                <a:solidFill>
                  <a:schemeClr val="lt1"/>
                </a:solidFill>
              </a:rPr>
              <a:t>Nuzha</a:t>
            </a:r>
            <a:r>
              <a:rPr lang="en-US" sz="2200" b="1" dirty="0">
                <a:solidFill>
                  <a:schemeClr val="lt1"/>
                </a:solidFill>
              </a:rPr>
              <a:t> Neighborhood</a:t>
            </a:r>
            <a:endParaRPr dirty="0"/>
          </a:p>
        </p:txBody>
      </p:sp>
      <p:pic>
        <p:nvPicPr>
          <p:cNvPr id="191" name="Google Shape;191;p5"/>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192" name="Google Shape;192;p5"/>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11</a:t>
            </a:fld>
            <a:endParaRPr sz="900">
              <a:solidFill>
                <a:schemeClr val="lt1"/>
              </a:solidFill>
              <a:latin typeface="Arial"/>
              <a:ea typeface="Arial"/>
              <a:cs typeface="Arial"/>
              <a:sym typeface="Arial"/>
            </a:endParaRPr>
          </a:p>
        </p:txBody>
      </p:sp>
      <p:sp>
        <p:nvSpPr>
          <p:cNvPr id="193" name="Google Shape;193;p5"/>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94" name="Google Shape;194;p5"/>
          <p:cNvGrpSpPr/>
          <p:nvPr/>
        </p:nvGrpSpPr>
        <p:grpSpPr>
          <a:xfrm>
            <a:off x="8335632" y="5085715"/>
            <a:ext cx="1998515" cy="525488"/>
            <a:chOff x="1430485" y="5013244"/>
            <a:chExt cx="2186475" cy="574910"/>
          </a:xfrm>
        </p:grpSpPr>
        <p:pic>
          <p:nvPicPr>
            <p:cNvPr id="195" name="Google Shape;195;p5"/>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196" name="Google Shape;196;p5"/>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197" name="Google Shape;197;p5"/>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3" name="Picture 2">
            <a:extLst>
              <a:ext uri="{FF2B5EF4-FFF2-40B4-BE49-F238E27FC236}">
                <a16:creationId xmlns:a16="http://schemas.microsoft.com/office/drawing/2014/main" id="{CD847749-6262-4BCA-9660-38D8C2823193}"/>
              </a:ext>
            </a:extLst>
          </p:cNvPr>
          <p:cNvPicPr>
            <a:picLocks noChangeAspect="1"/>
          </p:cNvPicPr>
          <p:nvPr/>
        </p:nvPicPr>
        <p:blipFill>
          <a:blip r:embed="rId6"/>
          <a:stretch>
            <a:fillRect/>
          </a:stretch>
        </p:blipFill>
        <p:spPr>
          <a:xfrm>
            <a:off x="98851" y="4222209"/>
            <a:ext cx="9906000" cy="495300"/>
          </a:xfrm>
          <a:prstGeom prst="rect">
            <a:avLst/>
          </a:prstGeom>
        </p:spPr>
      </p:pic>
      <p:pic>
        <p:nvPicPr>
          <p:cNvPr id="5" name="Picture 4">
            <a:extLst>
              <a:ext uri="{FF2B5EF4-FFF2-40B4-BE49-F238E27FC236}">
                <a16:creationId xmlns:a16="http://schemas.microsoft.com/office/drawing/2014/main" id="{36F75EA2-8781-496E-9763-59BE35649A68}"/>
              </a:ext>
            </a:extLst>
          </p:cNvPr>
          <p:cNvPicPr>
            <a:picLocks noChangeAspect="1"/>
          </p:cNvPicPr>
          <p:nvPr/>
        </p:nvPicPr>
        <p:blipFill rotWithShape="1">
          <a:blip r:embed="rId7"/>
          <a:srcRect l="28" t="1547" r="20" b="317"/>
          <a:stretch/>
        </p:blipFill>
        <p:spPr>
          <a:xfrm>
            <a:off x="7224" y="3294859"/>
            <a:ext cx="9507563" cy="308223"/>
          </a:xfrm>
          <a:prstGeom prst="rect">
            <a:avLst/>
          </a:prstGeom>
        </p:spPr>
      </p:pic>
      <p:pic>
        <p:nvPicPr>
          <p:cNvPr id="7" name="Picture 6">
            <a:extLst>
              <a:ext uri="{FF2B5EF4-FFF2-40B4-BE49-F238E27FC236}">
                <a16:creationId xmlns:a16="http://schemas.microsoft.com/office/drawing/2014/main" id="{AF97CCFC-CBB8-4148-ACBF-049F8D3FBD9B}"/>
              </a:ext>
            </a:extLst>
          </p:cNvPr>
          <p:cNvPicPr>
            <a:picLocks noChangeAspect="1"/>
          </p:cNvPicPr>
          <p:nvPr/>
        </p:nvPicPr>
        <p:blipFill>
          <a:blip r:embed="rId8"/>
          <a:stretch>
            <a:fillRect/>
          </a:stretch>
        </p:blipFill>
        <p:spPr>
          <a:xfrm>
            <a:off x="98851" y="3765676"/>
            <a:ext cx="9799320" cy="36576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g29d9fe470f5_0_146"/>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238" name="Google Shape;238;g29d9fe470f5_0_146"/>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lvl="0">
              <a:lnSpc>
                <a:spcPct val="115000"/>
              </a:lnSpc>
            </a:pPr>
            <a:r>
              <a:rPr lang="en-US" sz="2200" b="1" dirty="0">
                <a:solidFill>
                  <a:schemeClr val="lt1"/>
                </a:solidFill>
              </a:rPr>
              <a:t>Public Building </a:t>
            </a:r>
            <a:r>
              <a:rPr lang="en-US" b="1" dirty="0">
                <a:solidFill>
                  <a:schemeClr val="lt1"/>
                </a:solidFill>
              </a:rPr>
              <a:t>Weaknesses identified/ Objectives to achieve </a:t>
            </a:r>
            <a:endParaRPr dirty="0"/>
          </a:p>
        </p:txBody>
      </p:sp>
      <p:pic>
        <p:nvPicPr>
          <p:cNvPr id="239" name="Google Shape;239;g29d9fe470f5_0_146"/>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240" name="Google Shape;240;g29d9fe470f5_0_146"/>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12</a:t>
            </a:fld>
            <a:endParaRPr sz="900">
              <a:solidFill>
                <a:schemeClr val="lt1"/>
              </a:solidFill>
              <a:latin typeface="Arial"/>
              <a:ea typeface="Arial"/>
              <a:cs typeface="Arial"/>
              <a:sym typeface="Arial"/>
            </a:endParaRPr>
          </a:p>
        </p:txBody>
      </p:sp>
      <p:sp>
        <p:nvSpPr>
          <p:cNvPr id="241" name="Google Shape;241;g29d9fe470f5_0_146"/>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242" name="Google Shape;242;g29d9fe470f5_0_146"/>
          <p:cNvGrpSpPr/>
          <p:nvPr/>
        </p:nvGrpSpPr>
        <p:grpSpPr>
          <a:xfrm>
            <a:off x="8335582" y="5085538"/>
            <a:ext cx="1998370" cy="530977"/>
            <a:chOff x="1430485" y="5013244"/>
            <a:chExt cx="2186400" cy="580938"/>
          </a:xfrm>
        </p:grpSpPr>
        <p:pic>
          <p:nvPicPr>
            <p:cNvPr id="243" name="Google Shape;243;g29d9fe470f5_0_146"/>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244" name="Google Shape;244;g29d9fe470f5_0_146"/>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245" name="Google Shape;245;g29d9fe470f5_0_146"/>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246" name="Google Shape;246;g29d9fe470f5_0_146"/>
          <p:cNvSpPr txBox="1"/>
          <p:nvPr/>
        </p:nvSpPr>
        <p:spPr>
          <a:xfrm>
            <a:off x="330123" y="641407"/>
            <a:ext cx="4603964" cy="4247286"/>
          </a:xfrm>
          <a:prstGeom prst="rect">
            <a:avLst/>
          </a:prstGeom>
          <a:solidFill>
            <a:schemeClr val="bg1">
              <a:lumMod val="85000"/>
            </a:schemeClr>
          </a:solidFill>
          <a:ln>
            <a:noFill/>
          </a:ln>
        </p:spPr>
        <p:txBody>
          <a:bodyPr spcFirstLastPara="1" wrap="square" lIns="91425" tIns="91425" rIns="91425" bIns="91425" anchor="t" anchorCtr="0">
            <a:spAutoFit/>
          </a:bodyPr>
          <a:lstStyle/>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Public Buildings Primary energy consumption</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Delivered thermal and electrical energy consumption</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Energy from renewable sources in total thermal energy consumption</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Embodied non-renewable primary energy</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Electrical peak demand for building operations.</a:t>
            </a:r>
            <a:endParaRPr sz="1200" i="1" dirty="0">
              <a:latin typeface="+mj-lt"/>
              <a:ea typeface="Poppins"/>
              <a:cs typeface="Poppins"/>
              <a:sym typeface="Poppins"/>
            </a:endParaRPr>
          </a:p>
          <a:p>
            <a:pPr marL="457200" lvl="0" indent="-317500" algn="l" rtl="0">
              <a:lnSpc>
                <a:spcPct val="20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Recycled materials</a:t>
            </a:r>
            <a:endParaRPr sz="1200" i="1" dirty="0">
              <a:solidFill>
                <a:schemeClr val="dk1"/>
              </a:solidFill>
              <a:latin typeface="+mj-lt"/>
              <a:ea typeface="Poppins"/>
              <a:cs typeface="Poppins"/>
              <a:sym typeface="Poppins"/>
            </a:endParaRPr>
          </a:p>
          <a:p>
            <a:pPr marL="457200" lvl="0" indent="-317500" algn="l" rtl="0">
              <a:lnSpc>
                <a:spcPct val="20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Potable water consumption for irrigation</a:t>
            </a:r>
            <a:endParaRPr sz="1200" i="1" dirty="0">
              <a:solidFill>
                <a:schemeClr val="dk1"/>
              </a:solidFill>
              <a:latin typeface="+mj-lt"/>
              <a:ea typeface="Poppins"/>
              <a:cs typeface="Poppins"/>
              <a:sym typeface="Poppins"/>
            </a:endParaRPr>
          </a:p>
          <a:p>
            <a:pPr marL="457200" lvl="0" indent="-317500" algn="l" rtl="0">
              <a:lnSpc>
                <a:spcPct val="20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Heat island effect</a:t>
            </a:r>
            <a:endParaRPr sz="1200" i="1" dirty="0">
              <a:solidFill>
                <a:schemeClr val="dk1"/>
              </a:solidFill>
              <a:latin typeface="+mj-lt"/>
              <a:ea typeface="Poppins"/>
              <a:cs typeface="Poppins"/>
              <a:sym typeface="Poppins"/>
            </a:endParaRPr>
          </a:p>
          <a:p>
            <a:pPr marL="457200" lvl="0" indent="-317500" algn="l" rtl="0">
              <a:lnSpc>
                <a:spcPct val="20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Shading of building envelope by vegetation</a:t>
            </a:r>
            <a:endParaRPr sz="1200" i="1" dirty="0">
              <a:solidFill>
                <a:schemeClr val="dk1"/>
              </a:solidFill>
              <a:latin typeface="+mj-lt"/>
              <a:ea typeface="Poppins"/>
              <a:cs typeface="Poppins"/>
              <a:sym typeface="Poppins"/>
            </a:endParaRPr>
          </a:p>
          <a:p>
            <a:pPr marL="457200" lvl="0" indent="-317500" algn="l" rtl="0">
              <a:lnSpc>
                <a:spcPct val="200000"/>
              </a:lnSpc>
              <a:spcBef>
                <a:spcPts val="0"/>
              </a:spcBef>
              <a:spcAft>
                <a:spcPts val="0"/>
              </a:spcAft>
              <a:buClr>
                <a:schemeClr val="dk1"/>
              </a:buClr>
              <a:buSzPts val="1400"/>
              <a:buFont typeface="Poppins"/>
              <a:buChar char="●"/>
            </a:pPr>
            <a:r>
              <a:rPr lang="en-US" sz="1200" i="1" dirty="0">
                <a:solidFill>
                  <a:schemeClr val="dk1"/>
                </a:solidFill>
                <a:latin typeface="+mj-lt"/>
                <a:ea typeface="Poppins"/>
                <a:cs typeface="Poppins"/>
                <a:sym typeface="Poppins"/>
              </a:rPr>
              <a:t>GHG gas emissions during operation</a:t>
            </a:r>
            <a:endParaRPr sz="1200" i="1" dirty="0">
              <a:latin typeface="+mj-lt"/>
              <a:ea typeface="Poppins"/>
              <a:cs typeface="Poppins"/>
              <a:sym typeface="Poppins"/>
            </a:endParaRPr>
          </a:p>
        </p:txBody>
      </p:sp>
      <p:sp>
        <p:nvSpPr>
          <p:cNvPr id="12" name="Google Shape;268;g29d9fe470f5_0_162">
            <a:extLst>
              <a:ext uri="{FF2B5EF4-FFF2-40B4-BE49-F238E27FC236}">
                <a16:creationId xmlns:a16="http://schemas.microsoft.com/office/drawing/2014/main" id="{D70E7213-D21D-47E1-8A71-C6AC5867CA89}"/>
              </a:ext>
            </a:extLst>
          </p:cNvPr>
          <p:cNvSpPr txBox="1"/>
          <p:nvPr/>
        </p:nvSpPr>
        <p:spPr>
          <a:xfrm>
            <a:off x="5146539" y="582812"/>
            <a:ext cx="4833064" cy="4401175"/>
          </a:xfrm>
          <a:prstGeom prst="rect">
            <a:avLst/>
          </a:prstGeom>
          <a:solidFill>
            <a:schemeClr val="accent5">
              <a:lumMod val="20000"/>
              <a:lumOff val="80000"/>
            </a:schemeClr>
          </a:solidFill>
          <a:ln>
            <a:noFill/>
          </a:ln>
        </p:spPr>
        <p:txBody>
          <a:bodyPr spcFirstLastPara="1" wrap="square" lIns="91425" tIns="91425" rIns="91425" bIns="91425" anchor="t" anchorCtr="0">
            <a:spAutoFit/>
          </a:bodyPr>
          <a:lstStyle/>
          <a:p>
            <a:pPr marL="457200" marR="292100" lvl="0" indent="-317500" algn="l" rtl="0">
              <a:lnSpc>
                <a:spcPct val="200000"/>
              </a:lnSpc>
              <a:spcBef>
                <a:spcPts val="120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Decrease primary </a:t>
            </a:r>
            <a:r>
              <a:rPr lang="en-US" sz="1200" b="1" i="1" dirty="0">
                <a:solidFill>
                  <a:srgbClr val="404040"/>
                </a:solidFill>
                <a:latin typeface="+mj-lt"/>
                <a:ea typeface="Poppins"/>
                <a:cs typeface="Poppins"/>
                <a:sym typeface="Poppins"/>
              </a:rPr>
              <a:t>energy consumption</a:t>
            </a:r>
            <a:r>
              <a:rPr lang="en-US" sz="1200" i="1" dirty="0">
                <a:solidFill>
                  <a:srgbClr val="404040"/>
                </a:solidFill>
                <a:latin typeface="+mj-lt"/>
                <a:ea typeface="Poppins"/>
                <a:cs typeface="Poppins"/>
                <a:sym typeface="Poppins"/>
              </a:rPr>
              <a:t>, &amp; lower the </a:t>
            </a:r>
            <a:r>
              <a:rPr lang="en-US" sz="1200" b="1" i="1" dirty="0">
                <a:solidFill>
                  <a:srgbClr val="404040"/>
                </a:solidFill>
                <a:latin typeface="+mj-lt"/>
                <a:ea typeface="Poppins"/>
                <a:cs typeface="Poppins"/>
                <a:sym typeface="Poppins"/>
              </a:rPr>
              <a:t>urban heat island </a:t>
            </a:r>
            <a:r>
              <a:rPr lang="en-US" sz="1200" i="1" dirty="0">
                <a:solidFill>
                  <a:srgbClr val="404040"/>
                </a:solidFill>
                <a:latin typeface="+mj-lt"/>
                <a:ea typeface="Poppins"/>
                <a:cs typeface="Poppins"/>
                <a:sym typeface="Poppins"/>
              </a:rPr>
              <a:t>effect.</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Increase the dependency on </a:t>
            </a:r>
            <a:r>
              <a:rPr lang="en-US" sz="1200" b="1" i="1" dirty="0">
                <a:solidFill>
                  <a:srgbClr val="404040"/>
                </a:solidFill>
                <a:latin typeface="+mj-lt"/>
                <a:ea typeface="Poppins"/>
                <a:cs typeface="Poppins"/>
                <a:sym typeface="Poppins"/>
              </a:rPr>
              <a:t>renewable energy</a:t>
            </a:r>
            <a:r>
              <a:rPr lang="en-US" sz="1200" i="1" dirty="0">
                <a:solidFill>
                  <a:srgbClr val="404040"/>
                </a:solidFill>
                <a:latin typeface="+mj-lt"/>
                <a:ea typeface="Poppins"/>
                <a:cs typeface="Poppins"/>
                <a:sym typeface="Poppins"/>
              </a:rPr>
              <a:t> in electrical generation and thermal energy generation.</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Conserve the environment by using less resources and less raw material and encourage the purchase of</a:t>
            </a:r>
            <a:r>
              <a:rPr lang="en-US" sz="1200" b="1" i="1" dirty="0">
                <a:solidFill>
                  <a:srgbClr val="404040"/>
                </a:solidFill>
                <a:latin typeface="+mj-lt"/>
                <a:ea typeface="Poppins"/>
                <a:cs typeface="Poppins"/>
                <a:sym typeface="Poppins"/>
              </a:rPr>
              <a:t> locally produced products</a:t>
            </a:r>
            <a:r>
              <a:rPr lang="en-US" sz="1200" i="1" dirty="0">
                <a:solidFill>
                  <a:srgbClr val="404040"/>
                </a:solidFill>
                <a:latin typeface="+mj-lt"/>
                <a:ea typeface="Poppins"/>
                <a:cs typeface="Poppins"/>
                <a:sym typeface="Poppins"/>
              </a:rPr>
              <a:t>.</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Increase </a:t>
            </a:r>
            <a:r>
              <a:rPr lang="en-US" sz="1200" b="1" i="1" dirty="0">
                <a:solidFill>
                  <a:srgbClr val="404040"/>
                </a:solidFill>
                <a:latin typeface="+mj-lt"/>
                <a:ea typeface="Poppins"/>
                <a:cs typeface="Poppins"/>
                <a:sym typeface="Poppins"/>
              </a:rPr>
              <a:t>comfort </a:t>
            </a:r>
            <a:r>
              <a:rPr lang="en-US" sz="1200" i="1" dirty="0">
                <a:solidFill>
                  <a:srgbClr val="404040"/>
                </a:solidFill>
                <a:latin typeface="+mj-lt"/>
                <a:ea typeface="Poppins"/>
                <a:cs typeface="Poppins"/>
                <a:sym typeface="Poppins"/>
              </a:rPr>
              <a:t>and wellbeing for the occupant.</a:t>
            </a:r>
            <a:endParaRPr sz="1200" i="1" dirty="0">
              <a:solidFill>
                <a:srgbClr val="404040"/>
              </a:solidFill>
              <a:latin typeface="+mj-lt"/>
              <a:ea typeface="Poppins"/>
              <a:cs typeface="Poppins"/>
              <a:sym typeface="Poppins"/>
            </a:endParaRPr>
          </a:p>
          <a:p>
            <a:pPr marL="457200" marR="28956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The foundation for creating </a:t>
            </a:r>
            <a:r>
              <a:rPr lang="en-US" sz="1200" b="1" i="1" dirty="0">
                <a:solidFill>
                  <a:srgbClr val="404040"/>
                </a:solidFill>
                <a:latin typeface="+mj-lt"/>
                <a:ea typeface="Poppins"/>
                <a:cs typeface="Poppins"/>
                <a:sym typeface="Poppins"/>
              </a:rPr>
              <a:t>local and national database platforms, </a:t>
            </a:r>
            <a:r>
              <a:rPr lang="en-US" sz="1200" i="1" dirty="0">
                <a:solidFill>
                  <a:srgbClr val="404040"/>
                </a:solidFill>
                <a:latin typeface="+mj-lt"/>
                <a:ea typeface="Poppins"/>
                <a:cs typeface="Poppins"/>
                <a:sym typeface="Poppins"/>
              </a:rPr>
              <a:t>facilitating informed decision-making and long-term planning for energy management</a:t>
            </a:r>
            <a:endParaRPr sz="1200" i="1" dirty="0">
              <a:solidFill>
                <a:srgbClr val="404040"/>
              </a:solidFill>
              <a:latin typeface="+mj-lt"/>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29d9fe470f5_0_152"/>
          <p:cNvSpPr txBox="1"/>
          <p:nvPr/>
        </p:nvSpPr>
        <p:spPr>
          <a:xfrm>
            <a:off x="0" y="0"/>
            <a:ext cx="3000000" cy="354000"/>
          </a:xfrm>
          <a:prstGeom prst="rect">
            <a:avLst/>
          </a:prstGeom>
          <a:noFill/>
          <a:ln>
            <a:noFill/>
          </a:ln>
        </p:spPr>
        <p:txBody>
          <a:bodyPr spcFirstLastPara="1" wrap="square" lIns="91425" tIns="91425" rIns="91425" bIns="91425" anchor="t" anchorCtr="0">
            <a:spAutoFit/>
          </a:bodyPr>
          <a:lstStyle/>
          <a:p>
            <a:pPr marL="0" lvl="0" indent="0" algn="l" rtl="0">
              <a:lnSpc>
                <a:spcPct val="107916"/>
              </a:lnSpc>
              <a:spcBef>
                <a:spcPts val="0"/>
              </a:spcBef>
              <a:spcAft>
                <a:spcPts val="800"/>
              </a:spcAft>
              <a:buNone/>
            </a:pPr>
            <a:r>
              <a:rPr lang="en-US" sz="1100">
                <a:solidFill>
                  <a:schemeClr val="dk1"/>
                </a:solidFill>
                <a:latin typeface="Calibri"/>
                <a:ea typeface="Calibri"/>
                <a:cs typeface="Calibri"/>
                <a:sym typeface="Calibri"/>
              </a:rPr>
              <a:t>Residential Buildings</a:t>
            </a:r>
            <a:endParaRPr/>
          </a:p>
        </p:txBody>
      </p:sp>
      <p:sp>
        <p:nvSpPr>
          <p:cNvPr id="253" name="Google Shape;253;g29d9fe470f5_0_152"/>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254" name="Google Shape;254;g29d9fe470f5_0_152"/>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lvl="0">
              <a:lnSpc>
                <a:spcPct val="115000"/>
              </a:lnSpc>
            </a:pPr>
            <a:r>
              <a:rPr lang="en-US" sz="2200" b="1" dirty="0">
                <a:solidFill>
                  <a:schemeClr val="lt1"/>
                </a:solidFill>
              </a:rPr>
              <a:t>Residential Building </a:t>
            </a:r>
            <a:r>
              <a:rPr lang="en-US" b="1" dirty="0">
                <a:solidFill>
                  <a:schemeClr val="lt1"/>
                </a:solidFill>
              </a:rPr>
              <a:t>Weaknesses identified/ Objectives to achieve </a:t>
            </a:r>
            <a:endParaRPr dirty="0"/>
          </a:p>
        </p:txBody>
      </p:sp>
      <p:pic>
        <p:nvPicPr>
          <p:cNvPr id="255" name="Google Shape;255;g29d9fe470f5_0_152"/>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256" name="Google Shape;256;g29d9fe470f5_0_152"/>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13</a:t>
            </a:fld>
            <a:endParaRPr sz="900" dirty="0">
              <a:solidFill>
                <a:schemeClr val="lt1"/>
              </a:solidFill>
              <a:latin typeface="Arial"/>
              <a:ea typeface="Arial"/>
              <a:cs typeface="Arial"/>
              <a:sym typeface="Arial"/>
            </a:endParaRPr>
          </a:p>
        </p:txBody>
      </p:sp>
      <p:sp>
        <p:nvSpPr>
          <p:cNvPr id="257" name="Google Shape;257;g29d9fe470f5_0_152"/>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258" name="Google Shape;258;g29d9fe470f5_0_152"/>
          <p:cNvGrpSpPr/>
          <p:nvPr/>
        </p:nvGrpSpPr>
        <p:grpSpPr>
          <a:xfrm>
            <a:off x="8335582" y="5085538"/>
            <a:ext cx="1998370" cy="530977"/>
            <a:chOff x="1430485" y="5013244"/>
            <a:chExt cx="2186400" cy="580938"/>
          </a:xfrm>
        </p:grpSpPr>
        <p:pic>
          <p:nvPicPr>
            <p:cNvPr id="259" name="Google Shape;259;g29d9fe470f5_0_152"/>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260" name="Google Shape;260;g29d9fe470f5_0_152"/>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261" name="Google Shape;261;g29d9fe470f5_0_152"/>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262" name="Google Shape;262;g29d9fe470f5_0_152"/>
          <p:cNvSpPr txBox="1"/>
          <p:nvPr/>
        </p:nvSpPr>
        <p:spPr>
          <a:xfrm>
            <a:off x="216694" y="1057736"/>
            <a:ext cx="4175240" cy="2831514"/>
          </a:xfrm>
          <a:prstGeom prst="rect">
            <a:avLst/>
          </a:prstGeom>
          <a:solidFill>
            <a:schemeClr val="bg1">
              <a:lumMod val="85000"/>
            </a:schemeClr>
          </a:solidFill>
          <a:ln>
            <a:noFill/>
          </a:ln>
        </p:spPr>
        <p:txBody>
          <a:bodyPr spcFirstLastPara="1" wrap="square" lIns="91425" tIns="91425" rIns="91425" bIns="91425" anchor="t" anchorCtr="0">
            <a:spAutoFit/>
          </a:bodyPr>
          <a:lstStyle/>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Embodied non-renewable primary energy</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Electrical peak demand for building operations.</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Recycled materials</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Total water consumption</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Potable water consumption for irrigation</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Heat island effect</a:t>
            </a:r>
            <a:endParaRPr sz="1200" i="1" dirty="0">
              <a:latin typeface="+mj-lt"/>
              <a:ea typeface="Poppins"/>
              <a:cs typeface="Poppins"/>
              <a:sym typeface="Poppins"/>
            </a:endParaRPr>
          </a:p>
          <a:p>
            <a:pPr marL="457200" lvl="0" indent="-317500" algn="l" rtl="0">
              <a:lnSpc>
                <a:spcPct val="200000"/>
              </a:lnSpc>
              <a:spcBef>
                <a:spcPts val="0"/>
              </a:spcBef>
              <a:spcAft>
                <a:spcPts val="0"/>
              </a:spcAft>
              <a:buSzPts val="1400"/>
              <a:buFont typeface="Poppins"/>
              <a:buChar char="●"/>
            </a:pPr>
            <a:r>
              <a:rPr lang="en-US" sz="1200" i="1" dirty="0">
                <a:latin typeface="+mj-lt"/>
                <a:ea typeface="Poppins"/>
                <a:cs typeface="Poppins"/>
                <a:sym typeface="Poppins"/>
              </a:rPr>
              <a:t>Shading of building envelope by vegetation</a:t>
            </a:r>
            <a:endParaRPr sz="1200" i="1" dirty="0">
              <a:latin typeface="+mj-lt"/>
              <a:ea typeface="Poppins"/>
              <a:cs typeface="Poppins"/>
              <a:sym typeface="Poppins"/>
            </a:endParaRPr>
          </a:p>
        </p:txBody>
      </p:sp>
      <p:sp>
        <p:nvSpPr>
          <p:cNvPr id="13" name="Google Shape;283;g29d9fe470f5_0_168">
            <a:extLst>
              <a:ext uri="{FF2B5EF4-FFF2-40B4-BE49-F238E27FC236}">
                <a16:creationId xmlns:a16="http://schemas.microsoft.com/office/drawing/2014/main" id="{67DE8AA5-F498-4FFA-8F39-BF4B32DCFCBE}"/>
              </a:ext>
            </a:extLst>
          </p:cNvPr>
          <p:cNvSpPr txBox="1"/>
          <p:nvPr/>
        </p:nvSpPr>
        <p:spPr>
          <a:xfrm>
            <a:off x="4927425" y="1049856"/>
            <a:ext cx="4918240" cy="3877954"/>
          </a:xfrm>
          <a:prstGeom prst="rect">
            <a:avLst/>
          </a:prstGeom>
          <a:solidFill>
            <a:schemeClr val="accent6">
              <a:lumMod val="20000"/>
              <a:lumOff val="80000"/>
            </a:schemeClr>
          </a:solidFill>
          <a:ln>
            <a:noFill/>
          </a:ln>
        </p:spPr>
        <p:txBody>
          <a:bodyPr spcFirstLastPara="1" wrap="square" lIns="91425" tIns="91425" rIns="91425" bIns="91425" anchor="t" anchorCtr="0">
            <a:spAutoFit/>
          </a:bodyPr>
          <a:lstStyle/>
          <a:p>
            <a:pPr marL="457200" marR="28956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Creating a welcoming ambiance, boosting </a:t>
            </a:r>
            <a:r>
              <a:rPr lang="en-US" sz="1200" b="1" i="1" dirty="0">
                <a:solidFill>
                  <a:srgbClr val="404040"/>
                </a:solidFill>
                <a:latin typeface="+mj-lt"/>
                <a:ea typeface="Poppins"/>
                <a:cs typeface="Poppins"/>
                <a:sym typeface="Poppins"/>
              </a:rPr>
              <a:t>space utilization</a:t>
            </a:r>
            <a:r>
              <a:rPr lang="en-US" sz="1200" i="1" dirty="0">
                <a:solidFill>
                  <a:srgbClr val="404040"/>
                </a:solidFill>
                <a:latin typeface="+mj-lt"/>
                <a:ea typeface="Poppins"/>
                <a:cs typeface="Poppins"/>
                <a:sym typeface="Poppins"/>
              </a:rPr>
              <a:t>, and fostering community engagement.</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Substantial reduction in </a:t>
            </a:r>
            <a:r>
              <a:rPr lang="en-US" sz="1200" b="1" i="1" dirty="0">
                <a:solidFill>
                  <a:srgbClr val="404040"/>
                </a:solidFill>
                <a:latin typeface="+mj-lt"/>
                <a:ea typeface="Poppins"/>
                <a:cs typeface="Poppins"/>
                <a:sym typeface="Poppins"/>
              </a:rPr>
              <a:t>operational costs</a:t>
            </a:r>
            <a:r>
              <a:rPr lang="en-US" sz="1200" i="1" dirty="0">
                <a:solidFill>
                  <a:srgbClr val="404040"/>
                </a:solidFill>
                <a:latin typeface="+mj-lt"/>
                <a:ea typeface="Poppins"/>
                <a:cs typeface="Poppins"/>
                <a:sym typeface="Poppins"/>
              </a:rPr>
              <a:t> for long-term financial benefits.</a:t>
            </a:r>
            <a:endParaRPr sz="1200" i="1" dirty="0">
              <a:solidFill>
                <a:srgbClr val="404040"/>
              </a:solidFill>
              <a:latin typeface="+mj-lt"/>
              <a:ea typeface="Poppins"/>
              <a:cs typeface="Poppins"/>
              <a:sym typeface="Poppins"/>
            </a:endParaRPr>
          </a:p>
          <a:p>
            <a:pPr marL="457200" marR="29210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Reducing dependence on </a:t>
            </a:r>
            <a:r>
              <a:rPr lang="en-US" sz="1200" b="1" i="1" dirty="0">
                <a:solidFill>
                  <a:srgbClr val="404040"/>
                </a:solidFill>
                <a:latin typeface="+mj-lt"/>
                <a:ea typeface="Poppins"/>
                <a:cs typeface="Poppins"/>
                <a:sym typeface="Poppins"/>
              </a:rPr>
              <a:t>fossil fuels </a:t>
            </a:r>
            <a:r>
              <a:rPr lang="en-US" sz="1200" i="1" dirty="0">
                <a:solidFill>
                  <a:srgbClr val="404040"/>
                </a:solidFill>
                <a:latin typeface="+mj-lt"/>
                <a:ea typeface="Poppins"/>
                <a:cs typeface="Poppins"/>
                <a:sym typeface="Poppins"/>
              </a:rPr>
              <a:t>and lowering c</a:t>
            </a:r>
            <a:r>
              <a:rPr lang="en-US" sz="1200" b="1" i="1" dirty="0">
                <a:solidFill>
                  <a:srgbClr val="404040"/>
                </a:solidFill>
                <a:latin typeface="+mj-lt"/>
                <a:ea typeface="Poppins"/>
                <a:cs typeface="Poppins"/>
                <a:sym typeface="Poppins"/>
              </a:rPr>
              <a:t>arbon dioxide (CO2) </a:t>
            </a:r>
            <a:r>
              <a:rPr lang="en-US" sz="1200" i="1" dirty="0">
                <a:solidFill>
                  <a:srgbClr val="404040"/>
                </a:solidFill>
                <a:latin typeface="+mj-lt"/>
                <a:ea typeface="Poppins"/>
                <a:cs typeface="Poppins"/>
                <a:sym typeface="Poppins"/>
              </a:rPr>
              <a:t>and greenhouse gas (GHG) emissions.</a:t>
            </a:r>
            <a:endParaRPr sz="1200" i="1" dirty="0">
              <a:solidFill>
                <a:srgbClr val="404040"/>
              </a:solidFill>
              <a:latin typeface="+mj-lt"/>
              <a:ea typeface="Poppins"/>
              <a:cs typeface="Poppins"/>
              <a:sym typeface="Poppins"/>
            </a:endParaRPr>
          </a:p>
          <a:p>
            <a:pPr marL="457200" marR="289560" lvl="0" indent="-317500" algn="l" rtl="0">
              <a:lnSpc>
                <a:spcPct val="200000"/>
              </a:lnSpc>
              <a:spcBef>
                <a:spcPts val="0"/>
              </a:spcBef>
              <a:spcAft>
                <a:spcPts val="0"/>
              </a:spcAft>
              <a:buClr>
                <a:srgbClr val="404040"/>
              </a:buClr>
              <a:buSzPts val="1400"/>
              <a:buFont typeface="Poppins"/>
              <a:buChar char="●"/>
            </a:pPr>
            <a:r>
              <a:rPr lang="en-US" sz="1200" i="1" dirty="0">
                <a:solidFill>
                  <a:srgbClr val="404040"/>
                </a:solidFill>
                <a:latin typeface="+mj-lt"/>
                <a:ea typeface="Poppins"/>
                <a:cs typeface="Poppins"/>
                <a:sym typeface="Poppins"/>
              </a:rPr>
              <a:t>Decrease the dependence on potable water for irrigation, contributing to </a:t>
            </a:r>
            <a:r>
              <a:rPr lang="en-US" sz="1200" b="1" i="1" dirty="0">
                <a:solidFill>
                  <a:srgbClr val="404040"/>
                </a:solidFill>
                <a:latin typeface="+mj-lt"/>
                <a:ea typeface="Poppins"/>
                <a:cs typeface="Poppins"/>
                <a:sym typeface="Poppins"/>
              </a:rPr>
              <a:t>water resource conservation, and reducing stormwater runoff.</a:t>
            </a:r>
            <a:endParaRPr sz="1200" b="1" i="1" dirty="0">
              <a:solidFill>
                <a:srgbClr val="404040"/>
              </a:solidFill>
              <a:latin typeface="+mj-lt"/>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7"/>
        <p:cNvGrpSpPr/>
        <p:nvPr/>
      </p:nvGrpSpPr>
      <p:grpSpPr>
        <a:xfrm>
          <a:off x="0" y="0"/>
          <a:ext cx="0" cy="0"/>
          <a:chOff x="0" y="0"/>
          <a:chExt cx="0" cy="0"/>
        </a:xfrm>
      </p:grpSpPr>
      <p:sp>
        <p:nvSpPr>
          <p:cNvPr id="298" name="Google Shape;298;p6"/>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299" name="Google Shape;299;p6"/>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00" name="Google Shape;300;p6"/>
          <p:cNvSpPr/>
          <p:nvPr/>
        </p:nvSpPr>
        <p:spPr>
          <a:xfrm>
            <a:off x="0" y="984427"/>
            <a:ext cx="10080625" cy="2991955"/>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01" name="Google Shape;301;p6"/>
          <p:cNvSpPr txBox="1"/>
          <p:nvPr/>
        </p:nvSpPr>
        <p:spPr>
          <a:xfrm>
            <a:off x="1765550" y="1946153"/>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Scenario Developed</a:t>
            </a:r>
            <a:endParaRPr sz="3700" b="1" dirty="0">
              <a:solidFill>
                <a:schemeClr val="lt1"/>
              </a:solidFill>
              <a:latin typeface="Arial"/>
              <a:ea typeface="Arial"/>
              <a:cs typeface="Arial"/>
              <a:sym typeface="Arial"/>
            </a:endParaRPr>
          </a:p>
        </p:txBody>
      </p:sp>
      <p:sp>
        <p:nvSpPr>
          <p:cNvPr id="302" name="Google Shape;302;p6"/>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303" name="Google Shape;303;p6"/>
          <p:cNvGrpSpPr/>
          <p:nvPr/>
        </p:nvGrpSpPr>
        <p:grpSpPr>
          <a:xfrm>
            <a:off x="8335632" y="5085715"/>
            <a:ext cx="1998515" cy="525488"/>
            <a:chOff x="1430485" y="5013244"/>
            <a:chExt cx="2186475" cy="574910"/>
          </a:xfrm>
        </p:grpSpPr>
        <p:pic>
          <p:nvPicPr>
            <p:cNvPr id="304" name="Google Shape;304;p6"/>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305" name="Google Shape;305;p6"/>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306" name="Google Shape;306;p6"/>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307" name="Google Shape;307;p6" descr="Badge Segno di spunta con riempimento a tinta unita"/>
          <p:cNvPicPr preferRelativeResize="0"/>
          <p:nvPr/>
        </p:nvPicPr>
        <p:blipFill rotWithShape="1">
          <a:blip r:embed="rId5">
            <a:alphaModFix/>
          </a:blip>
          <a:srcRect/>
          <a:stretch/>
        </p:blipFill>
        <p:spPr>
          <a:xfrm>
            <a:off x="1185284" y="1612017"/>
            <a:ext cx="1160531" cy="1160531"/>
          </a:xfrm>
          <a:prstGeom prst="rect">
            <a:avLst/>
          </a:prstGeom>
          <a:noFill/>
          <a:ln>
            <a:noFill/>
          </a:ln>
        </p:spPr>
      </p:pic>
      <p:sp>
        <p:nvSpPr>
          <p:cNvPr id="308" name="Google Shape;308;p6"/>
          <p:cNvSpPr txBox="1"/>
          <p:nvPr/>
        </p:nvSpPr>
        <p:spPr>
          <a:xfrm>
            <a:off x="2768670" y="2769369"/>
            <a:ext cx="6035530" cy="885597"/>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800"/>
              </a:spcAft>
              <a:buNone/>
            </a:pPr>
            <a:r>
              <a:rPr lang="en-US" sz="1800" b="1" dirty="0">
                <a:solidFill>
                  <a:schemeClr val="lt1"/>
                </a:solidFill>
                <a:latin typeface="Poppins"/>
                <a:ea typeface="Poppins"/>
                <a:cs typeface="Poppins"/>
                <a:sym typeface="Poppins"/>
              </a:rPr>
              <a:t>Global 1 (SN Smart Energy - SB (A: PUBLIC)  active  - SB (B: RESIDENTIAL) passive)</a:t>
            </a:r>
            <a:endParaRPr sz="1800" b="1" dirty="0">
              <a:solidFill>
                <a:schemeClr val="l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035D10CF-0FB7-418A-9C3E-183F0CE3D1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38" y="1515222"/>
            <a:ext cx="4924251" cy="279552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85AAADCA-2A14-4666-A467-D0BBD1F888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4450" y="1515222"/>
            <a:ext cx="5031624" cy="2795522"/>
          </a:xfrm>
          <a:prstGeom prst="rect">
            <a:avLst/>
          </a:prstGeom>
          <a:noFill/>
          <a:extLst>
            <a:ext uri="{909E8E84-426E-40DD-AFC4-6F175D3DCCD1}">
              <a14:hiddenFill xmlns:a14="http://schemas.microsoft.com/office/drawing/2010/main">
                <a:solidFill>
                  <a:srgbClr val="FFFFFF"/>
                </a:solidFill>
              </a14:hiddenFill>
            </a:ext>
          </a:extLst>
        </p:spPr>
      </p:pic>
      <p:pic>
        <p:nvPicPr>
          <p:cNvPr id="10" name="Google Shape;318;p7">
            <a:extLst>
              <a:ext uri="{FF2B5EF4-FFF2-40B4-BE49-F238E27FC236}">
                <a16:creationId xmlns:a16="http://schemas.microsoft.com/office/drawing/2014/main" id="{58DF701C-FD1D-44B6-8C9C-C417765F3967}"/>
              </a:ext>
            </a:extLst>
          </p:cNvPr>
          <p:cNvPicPr preferRelativeResize="0"/>
          <p:nvPr/>
        </p:nvPicPr>
        <p:blipFill rotWithShape="1">
          <a:blip r:embed="rId4">
            <a:alphaModFix/>
          </a:blip>
          <a:srcRect/>
          <a:stretch/>
        </p:blipFill>
        <p:spPr>
          <a:xfrm>
            <a:off x="0" y="5188326"/>
            <a:ext cx="433388" cy="490537"/>
          </a:xfrm>
          <a:prstGeom prst="rect">
            <a:avLst/>
          </a:prstGeom>
          <a:noFill/>
          <a:ln>
            <a:noFill/>
          </a:ln>
        </p:spPr>
      </p:pic>
      <p:sp>
        <p:nvSpPr>
          <p:cNvPr id="11" name="Google Shape;320;p7">
            <a:extLst>
              <a:ext uri="{FF2B5EF4-FFF2-40B4-BE49-F238E27FC236}">
                <a16:creationId xmlns:a16="http://schemas.microsoft.com/office/drawing/2014/main" id="{F287E7BB-C8B6-44CE-9331-88608C516CA6}"/>
              </a:ext>
            </a:extLst>
          </p:cNvPr>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2" name="Google Shape;321;p7">
            <a:extLst>
              <a:ext uri="{FF2B5EF4-FFF2-40B4-BE49-F238E27FC236}">
                <a16:creationId xmlns:a16="http://schemas.microsoft.com/office/drawing/2014/main" id="{CC0B2941-D78B-4BED-AFE8-38CFD3CBBBF5}"/>
              </a:ext>
            </a:extLst>
          </p:cNvPr>
          <p:cNvGrpSpPr/>
          <p:nvPr/>
        </p:nvGrpSpPr>
        <p:grpSpPr>
          <a:xfrm>
            <a:off x="8335632" y="5085715"/>
            <a:ext cx="1998515" cy="525488"/>
            <a:chOff x="1430485" y="5013244"/>
            <a:chExt cx="2186475" cy="574910"/>
          </a:xfrm>
        </p:grpSpPr>
        <p:pic>
          <p:nvPicPr>
            <p:cNvPr id="13" name="Google Shape;322;p7">
              <a:extLst>
                <a:ext uri="{FF2B5EF4-FFF2-40B4-BE49-F238E27FC236}">
                  <a16:creationId xmlns:a16="http://schemas.microsoft.com/office/drawing/2014/main" id="{3FAD2432-DE1C-46B2-930A-61D135E8F0A9}"/>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4" name="Google Shape;323;p7">
              <a:extLst>
                <a:ext uri="{FF2B5EF4-FFF2-40B4-BE49-F238E27FC236}">
                  <a16:creationId xmlns:a16="http://schemas.microsoft.com/office/drawing/2014/main" id="{428967E4-F98B-4230-B61A-DB749BE270EC}"/>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5" name="Google Shape;324;p7">
              <a:extLst>
                <a:ext uri="{FF2B5EF4-FFF2-40B4-BE49-F238E27FC236}">
                  <a16:creationId xmlns:a16="http://schemas.microsoft.com/office/drawing/2014/main" id="{1BE5B7AA-A045-4CA1-8404-078CD0EABA27}"/>
                </a:ext>
              </a:extLst>
            </p:cNvPr>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19" name="Google Shape;256;g29d9fe470f5_0_152">
            <a:extLst>
              <a:ext uri="{FF2B5EF4-FFF2-40B4-BE49-F238E27FC236}">
                <a16:creationId xmlns:a16="http://schemas.microsoft.com/office/drawing/2014/main" id="{19DF40DB-2B2C-4932-B3BF-E11906CD2B43}"/>
              </a:ext>
            </a:extLst>
          </p:cNvPr>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15</a:t>
            </a:fld>
            <a:endParaRPr sz="900" dirty="0">
              <a:solidFill>
                <a:schemeClr val="lt1"/>
              </a:solidFill>
              <a:latin typeface="Arial"/>
              <a:ea typeface="Arial"/>
              <a:cs typeface="Arial"/>
              <a:sym typeface="Arial"/>
            </a:endParaRPr>
          </a:p>
        </p:txBody>
      </p:sp>
      <p:sp>
        <p:nvSpPr>
          <p:cNvPr id="20" name="Google Shape;253;g29d9fe470f5_0_152">
            <a:extLst>
              <a:ext uri="{FF2B5EF4-FFF2-40B4-BE49-F238E27FC236}">
                <a16:creationId xmlns:a16="http://schemas.microsoft.com/office/drawing/2014/main" id="{3924AB02-EB99-4435-8E5C-A01DB8E03C87}"/>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 name="TextBox 3">
            <a:extLst>
              <a:ext uri="{FF2B5EF4-FFF2-40B4-BE49-F238E27FC236}">
                <a16:creationId xmlns:a16="http://schemas.microsoft.com/office/drawing/2014/main" id="{D64CFEB0-E62D-4CA6-B482-1EE1C8632C82}"/>
              </a:ext>
            </a:extLst>
          </p:cNvPr>
          <p:cNvSpPr txBox="1"/>
          <p:nvPr/>
        </p:nvSpPr>
        <p:spPr>
          <a:xfrm>
            <a:off x="96339" y="130895"/>
            <a:ext cx="2343150" cy="307777"/>
          </a:xfrm>
          <a:prstGeom prst="rect">
            <a:avLst/>
          </a:prstGeom>
          <a:noFill/>
        </p:spPr>
        <p:txBody>
          <a:bodyPr wrap="square" rtlCol="0">
            <a:spAutoFit/>
          </a:bodyPr>
          <a:lstStyle/>
          <a:p>
            <a:r>
              <a:rPr lang="en-US" b="1" dirty="0">
                <a:solidFill>
                  <a:schemeClr val="bg1"/>
                </a:solidFill>
              </a:rPr>
              <a:t>Neighborhood Scenarios</a:t>
            </a:r>
          </a:p>
        </p:txBody>
      </p:sp>
    </p:spTree>
    <p:extLst>
      <p:ext uri="{BB962C8B-B14F-4D97-AF65-F5344CB8AC3E}">
        <p14:creationId xmlns:p14="http://schemas.microsoft.com/office/powerpoint/2010/main" val="4128231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6F7A6579-FE05-497D-BBB0-1FCBC97BE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31" y="1544434"/>
            <a:ext cx="4893289" cy="28724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a:extLst>
              <a:ext uri="{FF2B5EF4-FFF2-40B4-BE49-F238E27FC236}">
                <a16:creationId xmlns:a16="http://schemas.microsoft.com/office/drawing/2014/main" id="{C9405DFE-3167-4A20-9B0C-55FD4989BD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9"/>
          <a:stretch/>
        </p:blipFill>
        <p:spPr bwMode="auto">
          <a:xfrm>
            <a:off x="5040300" y="1552941"/>
            <a:ext cx="5004416" cy="2872446"/>
          </a:xfrm>
          <a:prstGeom prst="rect">
            <a:avLst/>
          </a:prstGeom>
          <a:noFill/>
          <a:extLst>
            <a:ext uri="{909E8E84-426E-40DD-AFC4-6F175D3DCCD1}">
              <a14:hiddenFill xmlns:a14="http://schemas.microsoft.com/office/drawing/2010/main">
                <a:solidFill>
                  <a:srgbClr val="FFFFFF"/>
                </a:solidFill>
              </a14:hiddenFill>
            </a:ext>
          </a:extLst>
        </p:spPr>
      </p:pic>
      <p:pic>
        <p:nvPicPr>
          <p:cNvPr id="7" name="Google Shape;318;p7">
            <a:extLst>
              <a:ext uri="{FF2B5EF4-FFF2-40B4-BE49-F238E27FC236}">
                <a16:creationId xmlns:a16="http://schemas.microsoft.com/office/drawing/2014/main" id="{02D14B0B-C9BB-46C2-86D6-F5B2F5DFF58A}"/>
              </a:ext>
            </a:extLst>
          </p:cNvPr>
          <p:cNvPicPr preferRelativeResize="0"/>
          <p:nvPr/>
        </p:nvPicPr>
        <p:blipFill rotWithShape="1">
          <a:blip r:embed="rId4">
            <a:alphaModFix/>
          </a:blip>
          <a:srcRect/>
          <a:stretch/>
        </p:blipFill>
        <p:spPr>
          <a:xfrm>
            <a:off x="0" y="5188326"/>
            <a:ext cx="433388" cy="490537"/>
          </a:xfrm>
          <a:prstGeom prst="rect">
            <a:avLst/>
          </a:prstGeom>
          <a:noFill/>
          <a:ln>
            <a:noFill/>
          </a:ln>
        </p:spPr>
      </p:pic>
      <p:sp>
        <p:nvSpPr>
          <p:cNvPr id="8" name="Google Shape;320;p7">
            <a:extLst>
              <a:ext uri="{FF2B5EF4-FFF2-40B4-BE49-F238E27FC236}">
                <a16:creationId xmlns:a16="http://schemas.microsoft.com/office/drawing/2014/main" id="{D75F095D-CBBF-49C4-BDB7-20CF8631E397}"/>
              </a:ext>
            </a:extLst>
          </p:cNvPr>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9" name="Google Shape;321;p7">
            <a:extLst>
              <a:ext uri="{FF2B5EF4-FFF2-40B4-BE49-F238E27FC236}">
                <a16:creationId xmlns:a16="http://schemas.microsoft.com/office/drawing/2014/main" id="{18B23EDE-2D9A-41EA-8798-B9AB4644BEA2}"/>
              </a:ext>
            </a:extLst>
          </p:cNvPr>
          <p:cNvGrpSpPr/>
          <p:nvPr/>
        </p:nvGrpSpPr>
        <p:grpSpPr>
          <a:xfrm>
            <a:off x="8335632" y="5085715"/>
            <a:ext cx="1998515" cy="525488"/>
            <a:chOff x="1430485" y="5013244"/>
            <a:chExt cx="2186475" cy="574910"/>
          </a:xfrm>
        </p:grpSpPr>
        <p:pic>
          <p:nvPicPr>
            <p:cNvPr id="10" name="Google Shape;322;p7">
              <a:extLst>
                <a:ext uri="{FF2B5EF4-FFF2-40B4-BE49-F238E27FC236}">
                  <a16:creationId xmlns:a16="http://schemas.microsoft.com/office/drawing/2014/main" id="{E9F75972-EAD4-451D-86C3-ACEE9930E849}"/>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1" name="Google Shape;323;p7">
              <a:extLst>
                <a:ext uri="{FF2B5EF4-FFF2-40B4-BE49-F238E27FC236}">
                  <a16:creationId xmlns:a16="http://schemas.microsoft.com/office/drawing/2014/main" id="{C9B9FABC-8F69-401F-A0AA-255885302235}"/>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2" name="Google Shape;324;p7">
              <a:extLst>
                <a:ext uri="{FF2B5EF4-FFF2-40B4-BE49-F238E27FC236}">
                  <a16:creationId xmlns:a16="http://schemas.microsoft.com/office/drawing/2014/main" id="{265FD203-09B4-42FD-9D75-C850C7F678D7}"/>
                </a:ext>
              </a:extLst>
            </p:cNvPr>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13" name="Google Shape;256;g29d9fe470f5_0_152">
            <a:extLst>
              <a:ext uri="{FF2B5EF4-FFF2-40B4-BE49-F238E27FC236}">
                <a16:creationId xmlns:a16="http://schemas.microsoft.com/office/drawing/2014/main" id="{1A491D29-B666-4B88-BF93-91A559E9712B}"/>
              </a:ext>
            </a:extLst>
          </p:cNvPr>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16</a:t>
            </a:fld>
            <a:endParaRPr sz="900" dirty="0">
              <a:solidFill>
                <a:schemeClr val="lt1"/>
              </a:solidFill>
              <a:latin typeface="Arial"/>
              <a:ea typeface="Arial"/>
              <a:cs typeface="Arial"/>
              <a:sym typeface="Arial"/>
            </a:endParaRPr>
          </a:p>
        </p:txBody>
      </p:sp>
      <p:sp>
        <p:nvSpPr>
          <p:cNvPr id="14" name="Google Shape;253;g29d9fe470f5_0_152">
            <a:extLst>
              <a:ext uri="{FF2B5EF4-FFF2-40B4-BE49-F238E27FC236}">
                <a16:creationId xmlns:a16="http://schemas.microsoft.com/office/drawing/2014/main" id="{F96D0AEA-A8E2-4CD0-867C-BCE77DA12E1A}"/>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 name="Rectangle 2">
            <a:extLst>
              <a:ext uri="{FF2B5EF4-FFF2-40B4-BE49-F238E27FC236}">
                <a16:creationId xmlns:a16="http://schemas.microsoft.com/office/drawing/2014/main" id="{B434BAD8-4ACE-47F1-AE91-8071788FF55F}"/>
              </a:ext>
            </a:extLst>
          </p:cNvPr>
          <p:cNvSpPr/>
          <p:nvPr/>
        </p:nvSpPr>
        <p:spPr>
          <a:xfrm>
            <a:off x="89323" y="118006"/>
            <a:ext cx="3954171" cy="307777"/>
          </a:xfrm>
          <a:prstGeom prst="rect">
            <a:avLst/>
          </a:prstGeom>
        </p:spPr>
        <p:txBody>
          <a:bodyPr wrap="square">
            <a:spAutoFit/>
          </a:bodyPr>
          <a:lstStyle/>
          <a:p>
            <a:r>
              <a:rPr lang="en-US" b="1" dirty="0">
                <a:solidFill>
                  <a:schemeClr val="bg1"/>
                </a:solidFill>
              </a:rPr>
              <a:t>Building 1 Scenarios: Public Building</a:t>
            </a:r>
          </a:p>
        </p:txBody>
      </p:sp>
    </p:spTree>
    <p:extLst>
      <p:ext uri="{BB962C8B-B14F-4D97-AF65-F5344CB8AC3E}">
        <p14:creationId xmlns:p14="http://schemas.microsoft.com/office/powerpoint/2010/main" val="137188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a:extLst>
              <a:ext uri="{FF2B5EF4-FFF2-40B4-BE49-F238E27FC236}">
                <a16:creationId xmlns:a16="http://schemas.microsoft.com/office/drawing/2014/main" id="{E4FD4740-9F03-4AAA-8485-4E47E86EB2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86" y="1673678"/>
            <a:ext cx="4929446" cy="28514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a:extLst>
              <a:ext uri="{FF2B5EF4-FFF2-40B4-BE49-F238E27FC236}">
                <a16:creationId xmlns:a16="http://schemas.microsoft.com/office/drawing/2014/main" id="{E2E19B00-8107-4433-8EF1-79BBA5091B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0446" y="1673678"/>
            <a:ext cx="4845628" cy="2851496"/>
          </a:xfrm>
          <a:prstGeom prst="rect">
            <a:avLst/>
          </a:prstGeom>
          <a:noFill/>
          <a:extLst>
            <a:ext uri="{909E8E84-426E-40DD-AFC4-6F175D3DCCD1}">
              <a14:hiddenFill xmlns:a14="http://schemas.microsoft.com/office/drawing/2010/main">
                <a:solidFill>
                  <a:srgbClr val="FFFFFF"/>
                </a:solidFill>
              </a14:hiddenFill>
            </a:ext>
          </a:extLst>
        </p:spPr>
      </p:pic>
      <p:pic>
        <p:nvPicPr>
          <p:cNvPr id="7" name="Google Shape;318;p7">
            <a:extLst>
              <a:ext uri="{FF2B5EF4-FFF2-40B4-BE49-F238E27FC236}">
                <a16:creationId xmlns:a16="http://schemas.microsoft.com/office/drawing/2014/main" id="{57A514CE-88AE-4918-9788-8D9F258BDC5B}"/>
              </a:ext>
            </a:extLst>
          </p:cNvPr>
          <p:cNvPicPr preferRelativeResize="0"/>
          <p:nvPr/>
        </p:nvPicPr>
        <p:blipFill rotWithShape="1">
          <a:blip r:embed="rId4">
            <a:alphaModFix/>
          </a:blip>
          <a:srcRect/>
          <a:stretch/>
        </p:blipFill>
        <p:spPr>
          <a:xfrm>
            <a:off x="0" y="5188326"/>
            <a:ext cx="433388" cy="490537"/>
          </a:xfrm>
          <a:prstGeom prst="rect">
            <a:avLst/>
          </a:prstGeom>
          <a:noFill/>
          <a:ln>
            <a:noFill/>
          </a:ln>
        </p:spPr>
      </p:pic>
      <p:sp>
        <p:nvSpPr>
          <p:cNvPr id="8" name="Google Shape;320;p7">
            <a:extLst>
              <a:ext uri="{FF2B5EF4-FFF2-40B4-BE49-F238E27FC236}">
                <a16:creationId xmlns:a16="http://schemas.microsoft.com/office/drawing/2014/main" id="{B801FC5D-128C-497C-9C77-2A1A69885CE5}"/>
              </a:ext>
            </a:extLst>
          </p:cNvPr>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9" name="Google Shape;321;p7">
            <a:extLst>
              <a:ext uri="{FF2B5EF4-FFF2-40B4-BE49-F238E27FC236}">
                <a16:creationId xmlns:a16="http://schemas.microsoft.com/office/drawing/2014/main" id="{1E0621E0-2418-4099-B37D-D44DAF94488A}"/>
              </a:ext>
            </a:extLst>
          </p:cNvPr>
          <p:cNvGrpSpPr/>
          <p:nvPr/>
        </p:nvGrpSpPr>
        <p:grpSpPr>
          <a:xfrm>
            <a:off x="8335632" y="5085715"/>
            <a:ext cx="1998515" cy="525488"/>
            <a:chOff x="1430485" y="5013244"/>
            <a:chExt cx="2186475" cy="574910"/>
          </a:xfrm>
        </p:grpSpPr>
        <p:pic>
          <p:nvPicPr>
            <p:cNvPr id="10" name="Google Shape;322;p7">
              <a:extLst>
                <a:ext uri="{FF2B5EF4-FFF2-40B4-BE49-F238E27FC236}">
                  <a16:creationId xmlns:a16="http://schemas.microsoft.com/office/drawing/2014/main" id="{76719BFC-36BE-4694-A396-2CA667CF2A70}"/>
                </a:ext>
              </a:extLst>
            </p:cNvPr>
            <p:cNvPicPr preferRelativeResize="0"/>
            <p:nvPr/>
          </p:nvPicPr>
          <p:blipFill rotWithShape="1">
            <a:blip r:embed="rId5">
              <a:alphaModFix/>
            </a:blip>
            <a:srcRect/>
            <a:stretch/>
          </p:blipFill>
          <p:spPr>
            <a:xfrm>
              <a:off x="1531581" y="5013244"/>
              <a:ext cx="1748332" cy="365571"/>
            </a:xfrm>
            <a:prstGeom prst="rect">
              <a:avLst/>
            </a:prstGeom>
            <a:noFill/>
            <a:ln>
              <a:noFill/>
            </a:ln>
          </p:spPr>
        </p:pic>
        <p:pic>
          <p:nvPicPr>
            <p:cNvPr id="11" name="Google Shape;323;p7">
              <a:extLst>
                <a:ext uri="{FF2B5EF4-FFF2-40B4-BE49-F238E27FC236}">
                  <a16:creationId xmlns:a16="http://schemas.microsoft.com/office/drawing/2014/main" id="{BDA40EBF-9CB7-4C6A-A28E-BA6E70543412}"/>
                </a:ext>
              </a:extLst>
            </p:cNvPr>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2" name="Google Shape;324;p7">
              <a:extLst>
                <a:ext uri="{FF2B5EF4-FFF2-40B4-BE49-F238E27FC236}">
                  <a16:creationId xmlns:a16="http://schemas.microsoft.com/office/drawing/2014/main" id="{081DC05B-7C3A-4073-ADE9-F6816538F656}"/>
                </a:ext>
              </a:extLst>
            </p:cNvPr>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13" name="Google Shape;256;g29d9fe470f5_0_152">
            <a:extLst>
              <a:ext uri="{FF2B5EF4-FFF2-40B4-BE49-F238E27FC236}">
                <a16:creationId xmlns:a16="http://schemas.microsoft.com/office/drawing/2014/main" id="{37F48D15-74CD-4844-B596-154A73D2B632}"/>
              </a:ext>
            </a:extLst>
          </p:cNvPr>
          <p:cNvSpPr/>
          <p:nvPr/>
        </p:nvSpPr>
        <p:spPr>
          <a:xfrm>
            <a:off x="-123539" y="5241532"/>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17</a:t>
            </a:fld>
            <a:endParaRPr sz="900" dirty="0">
              <a:solidFill>
                <a:schemeClr val="lt1"/>
              </a:solidFill>
              <a:latin typeface="Arial"/>
              <a:ea typeface="Arial"/>
              <a:cs typeface="Arial"/>
              <a:sym typeface="Arial"/>
            </a:endParaRPr>
          </a:p>
        </p:txBody>
      </p:sp>
      <p:sp>
        <p:nvSpPr>
          <p:cNvPr id="14" name="Google Shape;253;g29d9fe470f5_0_152">
            <a:extLst>
              <a:ext uri="{FF2B5EF4-FFF2-40B4-BE49-F238E27FC236}">
                <a16:creationId xmlns:a16="http://schemas.microsoft.com/office/drawing/2014/main" id="{C9C48007-2E52-407A-B9E7-865ABB91A250}"/>
              </a:ext>
            </a:extLst>
          </p:cNvPr>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6" name="Rectangle 15">
            <a:extLst>
              <a:ext uri="{FF2B5EF4-FFF2-40B4-BE49-F238E27FC236}">
                <a16:creationId xmlns:a16="http://schemas.microsoft.com/office/drawing/2014/main" id="{F7B91A48-8067-4320-8F61-BF79A7901127}"/>
              </a:ext>
            </a:extLst>
          </p:cNvPr>
          <p:cNvSpPr/>
          <p:nvPr/>
        </p:nvSpPr>
        <p:spPr>
          <a:xfrm>
            <a:off x="89323" y="118006"/>
            <a:ext cx="3954171" cy="307777"/>
          </a:xfrm>
          <a:prstGeom prst="rect">
            <a:avLst/>
          </a:prstGeom>
        </p:spPr>
        <p:txBody>
          <a:bodyPr wrap="square">
            <a:spAutoFit/>
          </a:bodyPr>
          <a:lstStyle/>
          <a:p>
            <a:r>
              <a:rPr lang="en-US" b="1" dirty="0">
                <a:solidFill>
                  <a:schemeClr val="bg1"/>
                </a:solidFill>
              </a:rPr>
              <a:t>Building 2 Scenarios: Residential Building</a:t>
            </a:r>
          </a:p>
        </p:txBody>
      </p:sp>
    </p:spTree>
    <p:extLst>
      <p:ext uri="{BB962C8B-B14F-4D97-AF65-F5344CB8AC3E}">
        <p14:creationId xmlns:p14="http://schemas.microsoft.com/office/powerpoint/2010/main" val="307902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3"/>
        <p:cNvGrpSpPr/>
        <p:nvPr/>
      </p:nvGrpSpPr>
      <p:grpSpPr>
        <a:xfrm>
          <a:off x="0" y="0"/>
          <a:ext cx="0" cy="0"/>
          <a:chOff x="0" y="0"/>
          <a:chExt cx="0" cy="0"/>
        </a:xfrm>
      </p:grpSpPr>
      <p:sp>
        <p:nvSpPr>
          <p:cNvPr id="314" name="Google Shape;314;p7"/>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15" name="Google Shape;315;p7"/>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16" name="Google Shape;316;p7"/>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17" name="Google Shape;317;p7"/>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Scenario Developed</a:t>
            </a:r>
            <a:endParaRPr dirty="0"/>
          </a:p>
        </p:txBody>
      </p:sp>
      <p:pic>
        <p:nvPicPr>
          <p:cNvPr id="318" name="Google Shape;318;p7"/>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319" name="Google Shape;319;p7"/>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18</a:t>
            </a:fld>
            <a:endParaRPr sz="900">
              <a:solidFill>
                <a:schemeClr val="lt1"/>
              </a:solidFill>
              <a:latin typeface="Arial"/>
              <a:ea typeface="Arial"/>
              <a:cs typeface="Arial"/>
              <a:sym typeface="Arial"/>
            </a:endParaRPr>
          </a:p>
        </p:txBody>
      </p:sp>
      <p:sp>
        <p:nvSpPr>
          <p:cNvPr id="320" name="Google Shape;320;p7"/>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321" name="Google Shape;321;p7"/>
          <p:cNvGrpSpPr/>
          <p:nvPr/>
        </p:nvGrpSpPr>
        <p:grpSpPr>
          <a:xfrm>
            <a:off x="8335632" y="5085715"/>
            <a:ext cx="1998515" cy="525488"/>
            <a:chOff x="1430485" y="5013244"/>
            <a:chExt cx="2186475" cy="574910"/>
          </a:xfrm>
        </p:grpSpPr>
        <p:pic>
          <p:nvPicPr>
            <p:cNvPr id="322" name="Google Shape;322;p7"/>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323" name="Google Shape;323;p7"/>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24" name="Google Shape;324;p7"/>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325" name="Google Shape;325;p7"/>
          <p:cNvSpPr txBox="1"/>
          <p:nvPr/>
        </p:nvSpPr>
        <p:spPr>
          <a:xfrm>
            <a:off x="423328" y="662607"/>
            <a:ext cx="9150300" cy="4154953"/>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US" sz="1200" b="1" dirty="0">
                <a:solidFill>
                  <a:schemeClr val="dk1"/>
                </a:solidFill>
              </a:rPr>
              <a:t>The Smart Energy Scenario towards Future</a:t>
            </a:r>
            <a:r>
              <a:rPr lang="en-US" sz="1200" i="1" dirty="0">
                <a:solidFill>
                  <a:schemeClr val="dk1"/>
                </a:solidFill>
              </a:rPr>
              <a:t> is a comprehensive plan that promotes renewable energy to tackle climate issues and reduce carbon emissions. incorporating  technological advancement, community involvement, and green practices to effectively tackle climate change and contribute towards creating sustainable and livable </a:t>
            </a:r>
            <a:r>
              <a:rPr lang="en-US" sz="1200" i="1" dirty="0" err="1">
                <a:solidFill>
                  <a:schemeClr val="dk1"/>
                </a:solidFill>
              </a:rPr>
              <a:t>neighborhoods.The</a:t>
            </a:r>
            <a:r>
              <a:rPr lang="en-US" sz="1200" i="1" dirty="0">
                <a:solidFill>
                  <a:schemeClr val="dk1"/>
                </a:solidFill>
              </a:rPr>
              <a:t> scenario outlines several initiatives with a total budget of </a:t>
            </a:r>
            <a:r>
              <a:rPr lang="en-US" sz="1200" b="1" i="1" dirty="0">
                <a:solidFill>
                  <a:schemeClr val="dk1"/>
                </a:solidFill>
              </a:rPr>
              <a:t>8.22 Million Euros</a:t>
            </a:r>
            <a:r>
              <a:rPr lang="en-US" sz="1200" i="1" dirty="0">
                <a:solidFill>
                  <a:schemeClr val="dk1"/>
                </a:solidFill>
              </a:rPr>
              <a:t> , including : </a:t>
            </a:r>
          </a:p>
          <a:p>
            <a:pPr marL="0" lvl="0" indent="0" algn="just" rtl="0">
              <a:lnSpc>
                <a:spcPct val="150000"/>
              </a:lnSpc>
              <a:spcBef>
                <a:spcPts val="0"/>
              </a:spcBef>
              <a:spcAft>
                <a:spcPts val="0"/>
              </a:spcAft>
              <a:buNone/>
            </a:pPr>
            <a:endParaRPr sz="1200" i="1" dirty="0">
              <a:solidFill>
                <a:schemeClr val="dk1"/>
              </a:solidFill>
            </a:endParaRPr>
          </a:p>
          <a:p>
            <a:pPr marL="171450" lvl="0" indent="-171450" algn="just" rtl="0">
              <a:lnSpc>
                <a:spcPct val="200000"/>
              </a:lnSpc>
              <a:spcBef>
                <a:spcPts val="0"/>
              </a:spcBef>
              <a:spcAft>
                <a:spcPts val="0"/>
              </a:spcAft>
              <a:buFontTx/>
              <a:buChar char="-"/>
            </a:pPr>
            <a:r>
              <a:rPr lang="en-US" sz="1200" i="1" dirty="0">
                <a:solidFill>
                  <a:schemeClr val="dk1"/>
                </a:solidFill>
              </a:rPr>
              <a:t>The use of land and biodiversity to increase energy storage and efficiency. </a:t>
            </a:r>
          </a:p>
          <a:p>
            <a:pPr marL="171450" lvl="0" indent="-171450" algn="just" rtl="0">
              <a:lnSpc>
                <a:spcPct val="200000"/>
              </a:lnSpc>
              <a:spcBef>
                <a:spcPts val="0"/>
              </a:spcBef>
              <a:spcAft>
                <a:spcPts val="0"/>
              </a:spcAft>
              <a:buFontTx/>
              <a:buChar char="-"/>
            </a:pPr>
            <a:r>
              <a:rPr lang="en-US" sz="1200" i="1" dirty="0">
                <a:solidFill>
                  <a:schemeClr val="dk1"/>
                </a:solidFill>
              </a:rPr>
              <a:t> Implementing renewable energy sources such as EV batteries, EV motors, solar PV, and battery storage will provide affordable access to energy and promote clean and renewable energy sources. </a:t>
            </a:r>
            <a:endParaRPr sz="1200" i="1" dirty="0">
              <a:solidFill>
                <a:schemeClr val="dk1"/>
              </a:solidFill>
            </a:endParaRPr>
          </a:p>
          <a:p>
            <a:pPr marL="0" lvl="0" indent="0" algn="just" rtl="0">
              <a:lnSpc>
                <a:spcPct val="200000"/>
              </a:lnSpc>
              <a:spcBef>
                <a:spcPts val="0"/>
              </a:spcBef>
              <a:spcAft>
                <a:spcPts val="0"/>
              </a:spcAft>
              <a:buNone/>
            </a:pPr>
            <a:r>
              <a:rPr lang="en-US" sz="1200" i="1" dirty="0">
                <a:solidFill>
                  <a:schemeClr val="dk1"/>
                </a:solidFill>
              </a:rPr>
              <a:t>- Improving energy efficiency savings  by adopting green technology and insulation enforcement, funding energy storage projects, building a secure energy supply chain and encouraging the production of critical minerals. </a:t>
            </a:r>
            <a:endParaRPr sz="1200" i="1" dirty="0">
              <a:solidFill>
                <a:schemeClr val="dk1"/>
              </a:solidFill>
            </a:endParaRPr>
          </a:p>
          <a:p>
            <a:pPr marL="0" lvl="0" indent="0" algn="just" rtl="0">
              <a:lnSpc>
                <a:spcPct val="200000"/>
              </a:lnSpc>
              <a:spcBef>
                <a:spcPts val="0"/>
              </a:spcBef>
              <a:spcAft>
                <a:spcPts val="0"/>
              </a:spcAft>
              <a:buNone/>
            </a:pPr>
            <a:r>
              <a:rPr lang="en-US" sz="1200" i="1" dirty="0">
                <a:solidFill>
                  <a:schemeClr val="dk1"/>
                </a:solidFill>
              </a:rPr>
              <a:t>-  Water conservation through technology advancements, strategic planning and the use of artificial intelligence (AI).</a:t>
            </a:r>
            <a:endParaRPr sz="1200" i="1" dirty="0">
              <a:solidFill>
                <a:schemeClr val="dk1"/>
              </a:solidFill>
            </a:endParaRPr>
          </a:p>
          <a:p>
            <a:pPr marL="0" lvl="0" indent="0" algn="just" rtl="0">
              <a:lnSpc>
                <a:spcPct val="200000"/>
              </a:lnSpc>
              <a:spcBef>
                <a:spcPts val="0"/>
              </a:spcBef>
              <a:spcAft>
                <a:spcPts val="0"/>
              </a:spcAft>
              <a:buNone/>
            </a:pPr>
            <a:endParaRPr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4"/>
        <p:cNvGrpSpPr/>
        <p:nvPr/>
      </p:nvGrpSpPr>
      <p:grpSpPr>
        <a:xfrm>
          <a:off x="0" y="0"/>
          <a:ext cx="0" cy="0"/>
          <a:chOff x="0" y="0"/>
          <a:chExt cx="0" cy="0"/>
        </a:xfrm>
      </p:grpSpPr>
      <p:sp>
        <p:nvSpPr>
          <p:cNvPr id="365" name="Google Shape;365;g29d9fe470f5_0_83"/>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66" name="Google Shape;366;g29d9fe470f5_0_83"/>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367" name="Google Shape;367;g29d9fe470f5_0_83"/>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68" name="Google Shape;368;g29d9fe470f5_0_83"/>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Scenario Developed</a:t>
            </a:r>
            <a:endParaRPr dirty="0"/>
          </a:p>
        </p:txBody>
      </p:sp>
      <p:pic>
        <p:nvPicPr>
          <p:cNvPr id="369" name="Google Shape;369;g29d9fe470f5_0_83"/>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370" name="Google Shape;370;g29d9fe470f5_0_83"/>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19</a:t>
            </a:fld>
            <a:endParaRPr sz="900">
              <a:solidFill>
                <a:schemeClr val="lt1"/>
              </a:solidFill>
              <a:latin typeface="Arial"/>
              <a:ea typeface="Arial"/>
              <a:cs typeface="Arial"/>
              <a:sym typeface="Arial"/>
            </a:endParaRPr>
          </a:p>
        </p:txBody>
      </p:sp>
      <p:sp>
        <p:nvSpPr>
          <p:cNvPr id="371" name="Google Shape;371;g29d9fe470f5_0_83"/>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372" name="Google Shape;372;g29d9fe470f5_0_83"/>
          <p:cNvGrpSpPr/>
          <p:nvPr/>
        </p:nvGrpSpPr>
        <p:grpSpPr>
          <a:xfrm>
            <a:off x="8335582" y="5085538"/>
            <a:ext cx="1998370" cy="530977"/>
            <a:chOff x="1430485" y="5013244"/>
            <a:chExt cx="2186400" cy="580938"/>
          </a:xfrm>
        </p:grpSpPr>
        <p:pic>
          <p:nvPicPr>
            <p:cNvPr id="373" name="Google Shape;373;g29d9fe470f5_0_83"/>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74" name="Google Shape;374;g29d9fe470f5_0_83"/>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75" name="Google Shape;375;g29d9fe470f5_0_83"/>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376" name="Google Shape;376;g29d9fe470f5_0_83"/>
          <p:cNvSpPr txBox="1"/>
          <p:nvPr/>
        </p:nvSpPr>
        <p:spPr>
          <a:xfrm>
            <a:off x="345500" y="1157002"/>
            <a:ext cx="9306000" cy="1477297"/>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US" b="1" dirty="0">
                <a:solidFill>
                  <a:schemeClr val="dk1"/>
                </a:solidFill>
                <a:latin typeface="+mj-lt"/>
                <a:ea typeface="Poppins"/>
                <a:cs typeface="Poppins"/>
                <a:sym typeface="Poppins"/>
              </a:rPr>
              <a:t>Public Buildings – Active </a:t>
            </a:r>
            <a:r>
              <a:rPr lang="en-US" i="1" dirty="0">
                <a:solidFill>
                  <a:schemeClr val="dk1"/>
                </a:solidFill>
                <a:latin typeface="+mj-lt"/>
                <a:ea typeface="Poppins"/>
                <a:cs typeface="Poppins"/>
                <a:sym typeface="Poppins"/>
              </a:rPr>
              <a:t>The application of </a:t>
            </a:r>
            <a:r>
              <a:rPr lang="en-US" b="1" i="1" dirty="0">
                <a:solidFill>
                  <a:schemeClr val="dk1"/>
                </a:solidFill>
                <a:latin typeface="+mj-lt"/>
                <a:ea typeface="Poppins"/>
                <a:cs typeface="Poppins"/>
                <a:sym typeface="Poppins"/>
              </a:rPr>
              <a:t>active </a:t>
            </a:r>
            <a:r>
              <a:rPr lang="en-US" i="1" dirty="0">
                <a:solidFill>
                  <a:schemeClr val="dk1"/>
                </a:solidFill>
                <a:latin typeface="+mj-lt"/>
                <a:ea typeface="Poppins"/>
                <a:cs typeface="Poppins"/>
                <a:sym typeface="Poppins"/>
              </a:rPr>
              <a:t>systems to improve energy efficiency and energy consumptions on most levels, including changing active mechanical and lighting systems and control devices and updating energy consuming appliances, in addition to introducing some renewable systems that could contribute to lowering energy consumption and increase the building’s adaptation to climate change.</a:t>
            </a:r>
            <a:endParaRPr i="1" dirty="0">
              <a:latin typeface="+mj-lt"/>
            </a:endParaRPr>
          </a:p>
        </p:txBody>
      </p:sp>
      <p:sp>
        <p:nvSpPr>
          <p:cNvPr id="377" name="Google Shape;377;g29d9fe470f5_0_83"/>
          <p:cNvSpPr txBox="1"/>
          <p:nvPr/>
        </p:nvSpPr>
        <p:spPr>
          <a:xfrm>
            <a:off x="345500" y="2596971"/>
            <a:ext cx="9139200" cy="2416016"/>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1200"/>
              </a:spcBef>
              <a:spcAft>
                <a:spcPts val="1200"/>
              </a:spcAft>
              <a:buNone/>
            </a:pPr>
            <a:r>
              <a:rPr lang="en-US" b="1" dirty="0">
                <a:solidFill>
                  <a:schemeClr val="dk1"/>
                </a:solidFill>
                <a:latin typeface="+mj-lt"/>
                <a:ea typeface="Poppins"/>
                <a:cs typeface="Poppins"/>
                <a:sym typeface="Poppins"/>
              </a:rPr>
              <a:t>Residential Buildings – Passive </a:t>
            </a:r>
            <a:r>
              <a:rPr lang="en-US" i="1" dirty="0">
                <a:solidFill>
                  <a:schemeClr val="dk1"/>
                </a:solidFill>
                <a:latin typeface="+mj-lt"/>
                <a:ea typeface="Poppins"/>
                <a:cs typeface="Poppins"/>
                <a:sym typeface="Poppins"/>
              </a:rPr>
              <a:t>The application of </a:t>
            </a:r>
            <a:r>
              <a:rPr lang="en-US" b="1" i="1" dirty="0">
                <a:solidFill>
                  <a:schemeClr val="dk1"/>
                </a:solidFill>
                <a:latin typeface="+mj-lt"/>
                <a:ea typeface="Poppins"/>
                <a:cs typeface="Poppins"/>
                <a:sym typeface="Poppins"/>
              </a:rPr>
              <a:t>passive</a:t>
            </a:r>
            <a:r>
              <a:rPr lang="en-US" i="1" dirty="0">
                <a:solidFill>
                  <a:schemeClr val="dk1"/>
                </a:solidFill>
                <a:latin typeface="+mj-lt"/>
                <a:ea typeface="Poppins"/>
                <a:cs typeface="Poppins"/>
                <a:sym typeface="Poppins"/>
              </a:rPr>
              <a:t> systems to improve energy efficiency and energy consumption on most levels, including changing glazing systems, addition of insulation to avoid thermal bridges, and introducing shading devices. In addition to introducing some changes in the exposed surface materials that could contribute to lowering energy consumption and increase the building’s adaptation to climate change.</a:t>
            </a:r>
          </a:p>
          <a:p>
            <a:pPr marL="0" lvl="0" indent="0" algn="just" rtl="0">
              <a:lnSpc>
                <a:spcPct val="150000"/>
              </a:lnSpc>
              <a:spcBef>
                <a:spcPts val="1200"/>
              </a:spcBef>
              <a:spcAft>
                <a:spcPts val="1200"/>
              </a:spcAft>
              <a:buNone/>
            </a:pPr>
            <a:endParaRPr dirty="0">
              <a:latin typeface="+mj-lt"/>
              <a:ea typeface="Poppins"/>
              <a:cs typeface="Poppins"/>
              <a:sym typeface="Poppi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6"/>
        <p:cNvGrpSpPr/>
        <p:nvPr/>
      </p:nvGrpSpPr>
      <p:grpSpPr>
        <a:xfrm>
          <a:off x="0" y="0"/>
          <a:ext cx="0" cy="0"/>
          <a:chOff x="0" y="0"/>
          <a:chExt cx="0" cy="0"/>
        </a:xfrm>
      </p:grpSpPr>
      <p:sp>
        <p:nvSpPr>
          <p:cNvPr id="67" name="Google Shape;67;p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8" name="Google Shape;68;p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69" name="Google Shape;69;p1"/>
          <p:cNvSpPr/>
          <p:nvPr/>
        </p:nvSpPr>
        <p:spPr>
          <a:xfrm>
            <a:off x="0" y="60394"/>
            <a:ext cx="10080625" cy="4862727"/>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70" name="Google Shape;70;p1"/>
          <p:cNvSpPr txBox="1"/>
          <p:nvPr/>
        </p:nvSpPr>
        <p:spPr>
          <a:xfrm>
            <a:off x="433388" y="411788"/>
            <a:ext cx="8674800" cy="820500"/>
          </a:xfrm>
          <a:prstGeom prst="rect">
            <a:avLst/>
          </a:prstGeom>
          <a:noFill/>
          <a:ln>
            <a:noFill/>
          </a:ln>
        </p:spPr>
        <p:txBody>
          <a:bodyPr spcFirstLastPara="1" wrap="square" lIns="91425" tIns="45700" rIns="91425" bIns="45700" anchor="t" anchorCtr="0">
            <a:spAutoFit/>
          </a:bodyPr>
          <a:lstStyle/>
          <a:p>
            <a:pPr marL="269875" lvl="0" indent="0" algn="ctr" rtl="0">
              <a:lnSpc>
                <a:spcPct val="115000"/>
              </a:lnSpc>
              <a:spcBef>
                <a:spcPts val="0"/>
              </a:spcBef>
              <a:spcAft>
                <a:spcPts val="0"/>
              </a:spcAft>
              <a:buClr>
                <a:srgbClr val="000000"/>
              </a:buClr>
              <a:buSzPts val="2200"/>
              <a:buFont typeface="Arial"/>
              <a:buNone/>
            </a:pPr>
            <a:r>
              <a:rPr lang="en-US" sz="2200" b="1">
                <a:solidFill>
                  <a:srgbClr val="FFFFFF"/>
                </a:solidFill>
              </a:rPr>
              <a:t>Al Nuzha Neighborhood- Greater Irbid Municipality</a:t>
            </a:r>
            <a:endParaRPr sz="2200" b="1">
              <a:solidFill>
                <a:srgbClr val="FFFFFF"/>
              </a:solidFill>
            </a:endParaRPr>
          </a:p>
          <a:p>
            <a:pPr marL="269875" marR="0" lvl="0" indent="0" algn="ctr" rtl="0">
              <a:lnSpc>
                <a:spcPct val="115000"/>
              </a:lnSpc>
              <a:spcBef>
                <a:spcPts val="0"/>
              </a:spcBef>
              <a:spcAft>
                <a:spcPts val="0"/>
              </a:spcAft>
              <a:buNone/>
            </a:pPr>
            <a:endParaRPr sz="2200" b="1">
              <a:solidFill>
                <a:schemeClr val="lt1"/>
              </a:solidFill>
            </a:endParaRPr>
          </a:p>
        </p:txBody>
      </p:sp>
      <p:sp>
        <p:nvSpPr>
          <p:cNvPr id="71" name="Google Shape;71;p1"/>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72" name="Google Shape;72;p1"/>
          <p:cNvGrpSpPr/>
          <p:nvPr/>
        </p:nvGrpSpPr>
        <p:grpSpPr>
          <a:xfrm>
            <a:off x="8335632" y="5085715"/>
            <a:ext cx="1998515" cy="525488"/>
            <a:chOff x="1430485" y="5013244"/>
            <a:chExt cx="2186475" cy="574910"/>
          </a:xfrm>
        </p:grpSpPr>
        <p:pic>
          <p:nvPicPr>
            <p:cNvPr id="73" name="Google Shape;73;p1"/>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74" name="Google Shape;74;p1"/>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75" name="Google Shape;75;p1"/>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77" name="Google Shape;77;p1"/>
          <p:cNvSpPr txBox="1"/>
          <p:nvPr/>
        </p:nvSpPr>
        <p:spPr>
          <a:xfrm>
            <a:off x="432037" y="4074265"/>
            <a:ext cx="4101900" cy="658601"/>
          </a:xfrm>
          <a:prstGeom prst="rect">
            <a:avLst/>
          </a:prstGeom>
          <a:noFill/>
          <a:ln>
            <a:noFill/>
          </a:ln>
        </p:spPr>
        <p:txBody>
          <a:bodyPr spcFirstLastPara="1" wrap="square" lIns="91425" tIns="45700" rIns="91425" bIns="45700" anchor="t" anchorCtr="0">
            <a:spAutoFit/>
          </a:bodyPr>
          <a:lstStyle/>
          <a:p>
            <a:pPr marL="269875" lvl="0" indent="0" algn="ctr" rtl="0">
              <a:lnSpc>
                <a:spcPct val="115000"/>
              </a:lnSpc>
              <a:spcBef>
                <a:spcPts val="0"/>
              </a:spcBef>
              <a:spcAft>
                <a:spcPts val="0"/>
              </a:spcAft>
              <a:buClr>
                <a:schemeClr val="dk1"/>
              </a:buClr>
              <a:buSzPts val="1700"/>
              <a:buFont typeface="Arial"/>
              <a:buNone/>
            </a:pPr>
            <a:r>
              <a:rPr lang="en-US" sz="1600" b="1" dirty="0">
                <a:solidFill>
                  <a:schemeClr val="lt1"/>
                </a:solidFill>
              </a:rPr>
              <a:t>Greater Irbid Municipality/ German Jordanian University</a:t>
            </a:r>
            <a:endParaRPr sz="1600" b="1" dirty="0">
              <a:solidFill>
                <a:schemeClr val="lt1"/>
              </a:solidFill>
              <a:latin typeface="Arial"/>
              <a:ea typeface="Arial"/>
              <a:cs typeface="Arial"/>
              <a:sym typeface="Arial"/>
            </a:endParaRPr>
          </a:p>
        </p:txBody>
      </p:sp>
      <p:pic>
        <p:nvPicPr>
          <p:cNvPr id="15" name="Google Shape;349;g29d72a7d4ce_0_19">
            <a:extLst>
              <a:ext uri="{FF2B5EF4-FFF2-40B4-BE49-F238E27FC236}">
                <a16:creationId xmlns:a16="http://schemas.microsoft.com/office/drawing/2014/main" id="{64EA635B-4EC5-4CB2-99B8-1113205090BE}"/>
              </a:ext>
            </a:extLst>
          </p:cNvPr>
          <p:cNvPicPr preferRelativeResize="0"/>
          <p:nvPr/>
        </p:nvPicPr>
        <p:blipFill>
          <a:blip r:embed="rId5">
            <a:alphaModFix/>
          </a:blip>
          <a:stretch>
            <a:fillRect/>
          </a:stretch>
        </p:blipFill>
        <p:spPr>
          <a:xfrm>
            <a:off x="4377691" y="1114476"/>
            <a:ext cx="1645754" cy="2653924"/>
          </a:xfrm>
          <a:prstGeom prst="rect">
            <a:avLst/>
          </a:prstGeom>
          <a:noFill/>
          <a:ln>
            <a:noFill/>
          </a:ln>
        </p:spPr>
      </p:pic>
      <p:pic>
        <p:nvPicPr>
          <p:cNvPr id="16" name="Google Shape;328;g29d72a7d4ce_0_0">
            <a:extLst>
              <a:ext uri="{FF2B5EF4-FFF2-40B4-BE49-F238E27FC236}">
                <a16:creationId xmlns:a16="http://schemas.microsoft.com/office/drawing/2014/main" id="{F7E4126A-8C78-42F5-8ED9-28939C4675A1}"/>
              </a:ext>
            </a:extLst>
          </p:cNvPr>
          <p:cNvPicPr preferRelativeResize="0"/>
          <p:nvPr/>
        </p:nvPicPr>
        <p:blipFill>
          <a:blip r:embed="rId6">
            <a:alphaModFix/>
          </a:blip>
          <a:stretch>
            <a:fillRect/>
          </a:stretch>
        </p:blipFill>
        <p:spPr>
          <a:xfrm>
            <a:off x="650876" y="1103057"/>
            <a:ext cx="3595729" cy="2653923"/>
          </a:xfrm>
          <a:prstGeom prst="rect">
            <a:avLst/>
          </a:prstGeom>
          <a:noFill/>
          <a:ln>
            <a:noFill/>
          </a:ln>
        </p:spPr>
      </p:pic>
      <p:pic>
        <p:nvPicPr>
          <p:cNvPr id="17" name="Google Shape;350;g29d72a7d4ce_0_19">
            <a:extLst>
              <a:ext uri="{FF2B5EF4-FFF2-40B4-BE49-F238E27FC236}">
                <a16:creationId xmlns:a16="http://schemas.microsoft.com/office/drawing/2014/main" id="{A9221D7D-4D1A-457C-9FDD-577B81DDE158}"/>
              </a:ext>
            </a:extLst>
          </p:cNvPr>
          <p:cNvPicPr preferRelativeResize="0"/>
          <p:nvPr/>
        </p:nvPicPr>
        <p:blipFill>
          <a:blip r:embed="rId7">
            <a:alphaModFix/>
          </a:blip>
          <a:stretch>
            <a:fillRect/>
          </a:stretch>
        </p:blipFill>
        <p:spPr>
          <a:xfrm>
            <a:off x="6176920" y="1103057"/>
            <a:ext cx="3252829" cy="2665343"/>
          </a:xfrm>
          <a:prstGeom prst="rect">
            <a:avLst/>
          </a:prstGeom>
          <a:noFill/>
          <a:ln>
            <a:noFill/>
          </a:ln>
        </p:spPr>
      </p:pic>
      <p:pic>
        <p:nvPicPr>
          <p:cNvPr id="18" name="Google Shape;79;p1">
            <a:extLst>
              <a:ext uri="{FF2B5EF4-FFF2-40B4-BE49-F238E27FC236}">
                <a16:creationId xmlns:a16="http://schemas.microsoft.com/office/drawing/2014/main" id="{1431429F-1C92-44E6-B9D1-CCBF0FF52F69}"/>
              </a:ext>
            </a:extLst>
          </p:cNvPr>
          <p:cNvPicPr preferRelativeResize="0"/>
          <p:nvPr/>
        </p:nvPicPr>
        <p:blipFill rotWithShape="1">
          <a:blip r:embed="rId8">
            <a:alphaModFix/>
          </a:blip>
          <a:srcRect/>
          <a:stretch/>
        </p:blipFill>
        <p:spPr>
          <a:xfrm>
            <a:off x="7482980" y="3925627"/>
            <a:ext cx="831170" cy="836700"/>
          </a:xfrm>
          <a:prstGeom prst="rect">
            <a:avLst/>
          </a:prstGeom>
          <a:noFill/>
          <a:ln>
            <a:noFill/>
          </a:ln>
        </p:spPr>
      </p:pic>
      <p:pic>
        <p:nvPicPr>
          <p:cNvPr id="19" name="Google Shape;80;p1">
            <a:extLst>
              <a:ext uri="{FF2B5EF4-FFF2-40B4-BE49-F238E27FC236}">
                <a16:creationId xmlns:a16="http://schemas.microsoft.com/office/drawing/2014/main" id="{B9A9D32A-26F3-4F2A-B357-D0810E2D7483}"/>
              </a:ext>
            </a:extLst>
          </p:cNvPr>
          <p:cNvPicPr preferRelativeResize="0"/>
          <p:nvPr/>
        </p:nvPicPr>
        <p:blipFill rotWithShape="1">
          <a:blip r:embed="rId9">
            <a:alphaModFix/>
          </a:blip>
          <a:srcRect/>
          <a:stretch/>
        </p:blipFill>
        <p:spPr>
          <a:xfrm>
            <a:off x="8390350" y="3933678"/>
            <a:ext cx="1173100" cy="836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12"/>
        <p:cNvGrpSpPr/>
        <p:nvPr/>
      </p:nvGrpSpPr>
      <p:grpSpPr>
        <a:xfrm>
          <a:off x="0" y="0"/>
          <a:ext cx="0" cy="0"/>
          <a:chOff x="0" y="0"/>
          <a:chExt cx="0" cy="0"/>
        </a:xfrm>
      </p:grpSpPr>
      <p:sp>
        <p:nvSpPr>
          <p:cNvPr id="413" name="Google Shape;413;p8"/>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14" name="Google Shape;414;p8"/>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15" name="Google Shape;415;p8"/>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16" name="Google Shape;416;p8"/>
          <p:cNvSpPr txBox="1"/>
          <p:nvPr/>
        </p:nvSpPr>
        <p:spPr>
          <a:xfrm>
            <a:off x="1437197" y="1868818"/>
            <a:ext cx="7461505" cy="747087"/>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Participatory Approach</a:t>
            </a:r>
            <a:endParaRPr sz="3700" b="1" dirty="0">
              <a:solidFill>
                <a:schemeClr val="lt1"/>
              </a:solidFill>
              <a:latin typeface="Arial"/>
              <a:ea typeface="Arial"/>
              <a:cs typeface="Arial"/>
              <a:sym typeface="Arial"/>
            </a:endParaRPr>
          </a:p>
        </p:txBody>
      </p:sp>
      <p:sp>
        <p:nvSpPr>
          <p:cNvPr id="417" name="Google Shape;417;p8"/>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18" name="Google Shape;418;p8"/>
          <p:cNvGrpSpPr/>
          <p:nvPr/>
        </p:nvGrpSpPr>
        <p:grpSpPr>
          <a:xfrm>
            <a:off x="8335632" y="5085715"/>
            <a:ext cx="1998515" cy="525488"/>
            <a:chOff x="1430485" y="5013244"/>
            <a:chExt cx="2186475" cy="574910"/>
          </a:xfrm>
        </p:grpSpPr>
        <p:pic>
          <p:nvPicPr>
            <p:cNvPr id="419" name="Google Shape;419;p8"/>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420" name="Google Shape;420;p8"/>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421" name="Google Shape;421;p8"/>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422" name="Google Shape;422;p8" descr="Brainstorming di gruppo con riempimento a tinta unita"/>
          <p:cNvPicPr preferRelativeResize="0"/>
          <p:nvPr/>
        </p:nvPicPr>
        <p:blipFill rotWithShape="1">
          <a:blip r:embed="rId5">
            <a:alphaModFix/>
          </a:blip>
          <a:srcRect/>
          <a:stretch/>
        </p:blipFill>
        <p:spPr>
          <a:xfrm>
            <a:off x="714376" y="1588925"/>
            <a:ext cx="1209840" cy="120984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27"/>
        <p:cNvGrpSpPr/>
        <p:nvPr/>
      </p:nvGrpSpPr>
      <p:grpSpPr>
        <a:xfrm>
          <a:off x="0" y="0"/>
          <a:ext cx="0" cy="0"/>
          <a:chOff x="0" y="0"/>
          <a:chExt cx="0" cy="0"/>
        </a:xfrm>
      </p:grpSpPr>
      <p:sp>
        <p:nvSpPr>
          <p:cNvPr id="428" name="Google Shape;428;p9"/>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29" name="Google Shape;429;p9"/>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30" name="Google Shape;430;p9"/>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31" name="Google Shape;431;p9"/>
          <p:cNvSpPr txBox="1"/>
          <p:nvPr/>
        </p:nvSpPr>
        <p:spPr>
          <a:xfrm>
            <a:off x="138061" y="34784"/>
            <a:ext cx="9720834" cy="448521"/>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a:solidFill>
                  <a:schemeClr val="lt1"/>
                </a:solidFill>
                <a:latin typeface="Arial"/>
                <a:ea typeface="Arial"/>
                <a:cs typeface="Arial"/>
                <a:sym typeface="Arial"/>
              </a:rPr>
              <a:t>Participatory approach</a:t>
            </a:r>
            <a:endParaRPr/>
          </a:p>
        </p:txBody>
      </p:sp>
      <p:pic>
        <p:nvPicPr>
          <p:cNvPr id="432" name="Google Shape;432;p9"/>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433" name="Google Shape;433;p9"/>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21</a:t>
            </a:fld>
            <a:endParaRPr sz="900">
              <a:solidFill>
                <a:schemeClr val="lt1"/>
              </a:solidFill>
              <a:latin typeface="Arial"/>
              <a:ea typeface="Arial"/>
              <a:cs typeface="Arial"/>
              <a:sym typeface="Arial"/>
            </a:endParaRPr>
          </a:p>
        </p:txBody>
      </p:sp>
      <p:sp>
        <p:nvSpPr>
          <p:cNvPr id="434" name="Google Shape;434;p9"/>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35" name="Google Shape;435;p9"/>
          <p:cNvGrpSpPr/>
          <p:nvPr/>
        </p:nvGrpSpPr>
        <p:grpSpPr>
          <a:xfrm>
            <a:off x="8335632" y="5085715"/>
            <a:ext cx="1998515" cy="525488"/>
            <a:chOff x="1430485" y="5013244"/>
            <a:chExt cx="2186475" cy="574910"/>
          </a:xfrm>
        </p:grpSpPr>
        <p:pic>
          <p:nvPicPr>
            <p:cNvPr id="436" name="Google Shape;436;p9"/>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37" name="Google Shape;437;p9"/>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38" name="Google Shape;438;p9"/>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3" name="Picture 2">
            <a:extLst>
              <a:ext uri="{FF2B5EF4-FFF2-40B4-BE49-F238E27FC236}">
                <a16:creationId xmlns:a16="http://schemas.microsoft.com/office/drawing/2014/main" id="{23988492-7B79-4F92-BDF6-8131B20AC073}"/>
              </a:ext>
            </a:extLst>
          </p:cNvPr>
          <p:cNvPicPr>
            <a:picLocks noChangeAspect="1"/>
          </p:cNvPicPr>
          <p:nvPr/>
        </p:nvPicPr>
        <p:blipFill>
          <a:blip r:embed="rId6"/>
          <a:stretch>
            <a:fillRect/>
          </a:stretch>
        </p:blipFill>
        <p:spPr>
          <a:xfrm>
            <a:off x="6319015" y="701230"/>
            <a:ext cx="3067834" cy="2046653"/>
          </a:xfrm>
          <a:prstGeom prst="rect">
            <a:avLst/>
          </a:prstGeom>
        </p:spPr>
      </p:pic>
      <p:pic>
        <p:nvPicPr>
          <p:cNvPr id="5" name="Picture 4">
            <a:extLst>
              <a:ext uri="{FF2B5EF4-FFF2-40B4-BE49-F238E27FC236}">
                <a16:creationId xmlns:a16="http://schemas.microsoft.com/office/drawing/2014/main" id="{29FD4F87-9006-452D-89DD-A66A7CE2433A}"/>
              </a:ext>
            </a:extLst>
          </p:cNvPr>
          <p:cNvPicPr>
            <a:picLocks noChangeAspect="1"/>
          </p:cNvPicPr>
          <p:nvPr/>
        </p:nvPicPr>
        <p:blipFill>
          <a:blip r:embed="rId7"/>
          <a:stretch>
            <a:fillRect/>
          </a:stretch>
        </p:blipFill>
        <p:spPr>
          <a:xfrm>
            <a:off x="6319015" y="2902453"/>
            <a:ext cx="3067834" cy="2067947"/>
          </a:xfrm>
          <a:prstGeom prst="rect">
            <a:avLst/>
          </a:prstGeom>
        </p:spPr>
      </p:pic>
      <p:sp>
        <p:nvSpPr>
          <p:cNvPr id="2" name="TextBox 1">
            <a:extLst>
              <a:ext uri="{FF2B5EF4-FFF2-40B4-BE49-F238E27FC236}">
                <a16:creationId xmlns:a16="http://schemas.microsoft.com/office/drawing/2014/main" id="{9B57FB93-88A9-4803-83B2-66FC93A430F7}"/>
              </a:ext>
            </a:extLst>
          </p:cNvPr>
          <p:cNvSpPr txBox="1"/>
          <p:nvPr/>
        </p:nvSpPr>
        <p:spPr>
          <a:xfrm>
            <a:off x="478299" y="765661"/>
            <a:ext cx="5448972" cy="954107"/>
          </a:xfrm>
          <a:prstGeom prst="rect">
            <a:avLst/>
          </a:prstGeom>
          <a:noFill/>
        </p:spPr>
        <p:txBody>
          <a:bodyPr wrap="square" rtlCol="0">
            <a:spAutoFit/>
          </a:bodyPr>
          <a:lstStyle/>
          <a:p>
            <a:pPr algn="just"/>
            <a:r>
              <a:rPr lang="en-US" b="0" i="0" dirty="0">
                <a:solidFill>
                  <a:srgbClr val="0F0F0F"/>
                </a:solidFill>
                <a:effectLst/>
                <a:latin typeface="+mj-lt"/>
              </a:rPr>
              <a:t>LPC meetings brought together individuals from various sectors and entities, contributing to the formulation of policy direction in the project. This included representatives who played a key role in shaping the project's trajectory, including professionals from : </a:t>
            </a:r>
            <a:endParaRPr lang="en-US" dirty="0">
              <a:latin typeface="+mj-lt"/>
            </a:endParaRPr>
          </a:p>
        </p:txBody>
      </p:sp>
      <p:graphicFrame>
        <p:nvGraphicFramePr>
          <p:cNvPr id="4" name="Table 5">
            <a:extLst>
              <a:ext uri="{FF2B5EF4-FFF2-40B4-BE49-F238E27FC236}">
                <a16:creationId xmlns:a16="http://schemas.microsoft.com/office/drawing/2014/main" id="{4BD829AD-F737-411C-8CD5-605413AACDEA}"/>
              </a:ext>
            </a:extLst>
          </p:cNvPr>
          <p:cNvGraphicFramePr>
            <a:graphicFrameLocks noGrp="1"/>
          </p:cNvGraphicFramePr>
          <p:nvPr>
            <p:extLst>
              <p:ext uri="{D42A27DB-BD31-4B8C-83A1-F6EECF244321}">
                <p14:modId xmlns:p14="http://schemas.microsoft.com/office/powerpoint/2010/main" val="2451287725"/>
              </p:ext>
            </p:extLst>
          </p:nvPr>
        </p:nvGraphicFramePr>
        <p:xfrm>
          <a:off x="512558" y="1987809"/>
          <a:ext cx="5300414" cy="2918160"/>
        </p:xfrm>
        <a:graphic>
          <a:graphicData uri="http://schemas.openxmlformats.org/drawingml/2006/table">
            <a:tbl>
              <a:tblPr firstRow="1" bandRow="1">
                <a:tableStyleId>{C083E6E3-FA7D-4D7B-A595-EF9225AFEA82}</a:tableStyleId>
              </a:tblPr>
              <a:tblGrid>
                <a:gridCol w="5300414">
                  <a:extLst>
                    <a:ext uri="{9D8B030D-6E8A-4147-A177-3AD203B41FA5}">
                      <a16:colId xmlns:a16="http://schemas.microsoft.com/office/drawing/2014/main" val="3430192310"/>
                    </a:ext>
                  </a:extLst>
                </a:gridCol>
              </a:tblGrid>
              <a:tr h="416880">
                <a:tc>
                  <a:txBody>
                    <a:bodyPr/>
                    <a:lstStyle/>
                    <a:p>
                      <a:r>
                        <a:rPr lang="en-US" b="0" dirty="0"/>
                        <a:t>GIM Department Heads</a:t>
                      </a:r>
                    </a:p>
                  </a:txBody>
                  <a:tcPr/>
                </a:tc>
                <a:extLst>
                  <a:ext uri="{0D108BD9-81ED-4DB2-BD59-A6C34878D82A}">
                    <a16:rowId xmlns:a16="http://schemas.microsoft.com/office/drawing/2014/main" val="3639433106"/>
                  </a:ext>
                </a:extLst>
              </a:tr>
              <a:tr h="416880">
                <a:tc>
                  <a:txBody>
                    <a:bodyPr/>
                    <a:lstStyle/>
                    <a:p>
                      <a:r>
                        <a:rPr lang="en-US" dirty="0"/>
                        <a:t>Irbid Electricity Company</a:t>
                      </a:r>
                    </a:p>
                  </a:txBody>
                  <a:tcPr/>
                </a:tc>
                <a:extLst>
                  <a:ext uri="{0D108BD9-81ED-4DB2-BD59-A6C34878D82A}">
                    <a16:rowId xmlns:a16="http://schemas.microsoft.com/office/drawing/2014/main" val="1757951861"/>
                  </a:ext>
                </a:extLst>
              </a:tr>
              <a:tr h="416880">
                <a:tc>
                  <a:txBody>
                    <a:bodyPr/>
                    <a:lstStyle/>
                    <a:p>
                      <a:r>
                        <a:rPr lang="en-US" dirty="0"/>
                        <a:t>Irbid Public Works Directorate</a:t>
                      </a:r>
                    </a:p>
                  </a:txBody>
                  <a:tcPr/>
                </a:tc>
                <a:extLst>
                  <a:ext uri="{0D108BD9-81ED-4DB2-BD59-A6C34878D82A}">
                    <a16:rowId xmlns:a16="http://schemas.microsoft.com/office/drawing/2014/main" val="825706258"/>
                  </a:ext>
                </a:extLst>
              </a:tr>
              <a:tr h="416880">
                <a:tc>
                  <a:txBody>
                    <a:bodyPr/>
                    <a:lstStyle/>
                    <a:p>
                      <a:r>
                        <a:rPr lang="en-US" dirty="0"/>
                        <a:t>National Building Council</a:t>
                      </a:r>
                    </a:p>
                  </a:txBody>
                  <a:tcPr/>
                </a:tc>
                <a:extLst>
                  <a:ext uri="{0D108BD9-81ED-4DB2-BD59-A6C34878D82A}">
                    <a16:rowId xmlns:a16="http://schemas.microsoft.com/office/drawing/2014/main" val="2789733458"/>
                  </a:ext>
                </a:extLst>
              </a:tr>
              <a:tr h="416880">
                <a:tc>
                  <a:txBody>
                    <a:bodyPr/>
                    <a:lstStyle/>
                    <a:p>
                      <a:r>
                        <a:rPr lang="en-US" dirty="0"/>
                        <a:t>Royal Scientific Society</a:t>
                      </a:r>
                    </a:p>
                  </a:txBody>
                  <a:tcPr/>
                </a:tc>
                <a:extLst>
                  <a:ext uri="{0D108BD9-81ED-4DB2-BD59-A6C34878D82A}">
                    <a16:rowId xmlns:a16="http://schemas.microsoft.com/office/drawing/2014/main" val="2105363260"/>
                  </a:ext>
                </a:extLst>
              </a:tr>
              <a:tr h="416880">
                <a:tc>
                  <a:txBody>
                    <a:bodyPr/>
                    <a:lstStyle/>
                    <a:p>
                      <a:r>
                        <a:rPr lang="en-US" dirty="0"/>
                        <a:t>Jordan Engineers Association</a:t>
                      </a:r>
                    </a:p>
                  </a:txBody>
                  <a:tcPr/>
                </a:tc>
                <a:extLst>
                  <a:ext uri="{0D108BD9-81ED-4DB2-BD59-A6C34878D82A}">
                    <a16:rowId xmlns:a16="http://schemas.microsoft.com/office/drawing/2014/main" val="2930438786"/>
                  </a:ext>
                </a:extLst>
              </a:tr>
              <a:tr h="416880">
                <a:tc>
                  <a:txBody>
                    <a:bodyPr/>
                    <a:lstStyle/>
                    <a:p>
                      <a:r>
                        <a:rPr lang="en-US" dirty="0"/>
                        <a:t>Academic Professionals</a:t>
                      </a:r>
                    </a:p>
                  </a:txBody>
                  <a:tcPr/>
                </a:tc>
                <a:extLst>
                  <a:ext uri="{0D108BD9-81ED-4DB2-BD59-A6C34878D82A}">
                    <a16:rowId xmlns:a16="http://schemas.microsoft.com/office/drawing/2014/main" val="352297415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44"/>
        <p:cNvGrpSpPr/>
        <p:nvPr/>
      </p:nvGrpSpPr>
      <p:grpSpPr>
        <a:xfrm>
          <a:off x="0" y="0"/>
          <a:ext cx="0" cy="0"/>
          <a:chOff x="0" y="0"/>
          <a:chExt cx="0" cy="0"/>
        </a:xfrm>
      </p:grpSpPr>
      <p:sp>
        <p:nvSpPr>
          <p:cNvPr id="445" name="Google Shape;445;p10"/>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46" name="Google Shape;446;p10"/>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47" name="Google Shape;447;p10"/>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48" name="Google Shape;448;p10"/>
          <p:cNvSpPr txBox="1"/>
          <p:nvPr/>
        </p:nvSpPr>
        <p:spPr>
          <a:xfrm>
            <a:off x="1707541" y="1627056"/>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Lessons Learned and Future </a:t>
            </a:r>
            <a:r>
              <a:rPr lang="en-US" sz="3700" b="1" dirty="0">
                <a:solidFill>
                  <a:schemeClr val="lt1"/>
                </a:solidFill>
              </a:rPr>
              <a:t>P</a:t>
            </a:r>
            <a:r>
              <a:rPr lang="en-US" sz="3700" b="1" dirty="0">
                <a:solidFill>
                  <a:schemeClr val="lt1"/>
                </a:solidFill>
                <a:latin typeface="Arial"/>
                <a:ea typeface="Arial"/>
                <a:cs typeface="Arial"/>
                <a:sym typeface="Arial"/>
              </a:rPr>
              <a:t>erspectives</a:t>
            </a:r>
            <a:endParaRPr sz="3700" b="1" dirty="0">
              <a:solidFill>
                <a:schemeClr val="lt1"/>
              </a:solidFill>
              <a:latin typeface="Arial"/>
              <a:ea typeface="Arial"/>
              <a:cs typeface="Arial"/>
              <a:sym typeface="Arial"/>
            </a:endParaRPr>
          </a:p>
        </p:txBody>
      </p:sp>
      <p:sp>
        <p:nvSpPr>
          <p:cNvPr id="449" name="Google Shape;449;p10"/>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50" name="Google Shape;450;p10"/>
          <p:cNvGrpSpPr/>
          <p:nvPr/>
        </p:nvGrpSpPr>
        <p:grpSpPr>
          <a:xfrm>
            <a:off x="8335632" y="5085715"/>
            <a:ext cx="1998515" cy="525488"/>
            <a:chOff x="1430485" y="5013244"/>
            <a:chExt cx="2186475" cy="574910"/>
          </a:xfrm>
        </p:grpSpPr>
        <p:pic>
          <p:nvPicPr>
            <p:cNvPr id="451" name="Google Shape;451;p10"/>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452" name="Google Shape;452;p10"/>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453" name="Google Shape;453;p10"/>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454" name="Google Shape;454;p10" descr="Tiro a segno con riempimento a tinta unita"/>
          <p:cNvPicPr preferRelativeResize="0"/>
          <p:nvPr/>
        </p:nvPicPr>
        <p:blipFill rotWithShape="1">
          <a:blip r:embed="rId5">
            <a:alphaModFix/>
          </a:blip>
          <a:srcRect/>
          <a:stretch/>
        </p:blipFill>
        <p:spPr>
          <a:xfrm>
            <a:off x="795962" y="1582426"/>
            <a:ext cx="1130301" cy="11303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9"/>
        <p:cNvGrpSpPr/>
        <p:nvPr/>
      </p:nvGrpSpPr>
      <p:grpSpPr>
        <a:xfrm>
          <a:off x="0" y="0"/>
          <a:ext cx="0" cy="0"/>
          <a:chOff x="0" y="0"/>
          <a:chExt cx="0" cy="0"/>
        </a:xfrm>
      </p:grpSpPr>
      <p:sp>
        <p:nvSpPr>
          <p:cNvPr id="460" name="Google Shape;460;p1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1" name="Google Shape;461;p1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2" name="Google Shape;462;p11"/>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63" name="Google Shape;463;p11"/>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a:solidFill>
                  <a:schemeClr val="lt1"/>
                </a:solidFill>
                <a:latin typeface="Arial"/>
                <a:ea typeface="Arial"/>
                <a:cs typeface="Arial"/>
                <a:sym typeface="Arial"/>
              </a:rPr>
              <a:t>Lessons Learned and Future </a:t>
            </a:r>
            <a:r>
              <a:rPr lang="en-US" sz="2200" b="1" dirty="0">
                <a:solidFill>
                  <a:schemeClr val="lt1"/>
                </a:solidFill>
              </a:rPr>
              <a:t>P</a:t>
            </a:r>
            <a:r>
              <a:rPr lang="en-US" sz="2200" b="1">
                <a:solidFill>
                  <a:schemeClr val="lt1"/>
                </a:solidFill>
                <a:latin typeface="Arial"/>
                <a:ea typeface="Arial"/>
                <a:cs typeface="Arial"/>
                <a:sym typeface="Arial"/>
              </a:rPr>
              <a:t>erspectives</a:t>
            </a:r>
            <a:endParaRPr dirty="0"/>
          </a:p>
        </p:txBody>
      </p:sp>
      <p:pic>
        <p:nvPicPr>
          <p:cNvPr id="464" name="Google Shape;464;p11"/>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465" name="Google Shape;465;p11"/>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23</a:t>
            </a:fld>
            <a:endParaRPr sz="900">
              <a:solidFill>
                <a:schemeClr val="lt1"/>
              </a:solidFill>
              <a:latin typeface="Arial"/>
              <a:ea typeface="Arial"/>
              <a:cs typeface="Arial"/>
              <a:sym typeface="Arial"/>
            </a:endParaRPr>
          </a:p>
        </p:txBody>
      </p:sp>
      <p:sp>
        <p:nvSpPr>
          <p:cNvPr id="466" name="Google Shape;466;p11"/>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67" name="Google Shape;467;p11"/>
          <p:cNvGrpSpPr/>
          <p:nvPr/>
        </p:nvGrpSpPr>
        <p:grpSpPr>
          <a:xfrm>
            <a:off x="8335632" y="5085715"/>
            <a:ext cx="1998515" cy="525488"/>
            <a:chOff x="1430485" y="5013244"/>
            <a:chExt cx="2186475" cy="574910"/>
          </a:xfrm>
        </p:grpSpPr>
        <p:pic>
          <p:nvPicPr>
            <p:cNvPr id="468" name="Google Shape;468;p11"/>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69" name="Google Shape;469;p11"/>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70" name="Google Shape;470;p11"/>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15" name="TextBox 14">
            <a:extLst>
              <a:ext uri="{FF2B5EF4-FFF2-40B4-BE49-F238E27FC236}">
                <a16:creationId xmlns:a16="http://schemas.microsoft.com/office/drawing/2014/main" id="{109A729E-0C65-42BA-8793-F001E8E1F212}"/>
              </a:ext>
            </a:extLst>
          </p:cNvPr>
          <p:cNvSpPr txBox="1"/>
          <p:nvPr/>
        </p:nvSpPr>
        <p:spPr>
          <a:xfrm>
            <a:off x="478298" y="593653"/>
            <a:ext cx="9180051" cy="4334328"/>
          </a:xfrm>
          <a:prstGeom prst="rect">
            <a:avLst/>
          </a:prstGeom>
          <a:noFill/>
        </p:spPr>
        <p:txBody>
          <a:bodyPr wrap="square">
            <a:spAutoFit/>
          </a:bodyPr>
          <a:lstStyle/>
          <a:p>
            <a:pPr marL="342900" indent="-342900">
              <a:lnSpc>
                <a:spcPct val="200000"/>
              </a:lnSpc>
              <a:buAutoNum type="arabicPeriod"/>
            </a:pPr>
            <a:r>
              <a:rPr lang="en-US" dirty="0"/>
              <a:t>Considering </a:t>
            </a:r>
            <a:r>
              <a:rPr lang="en-US" b="1" dirty="0"/>
              <a:t>more residential and public buildings </a:t>
            </a:r>
            <a:r>
              <a:rPr lang="en-US" dirty="0"/>
              <a:t>and </a:t>
            </a:r>
            <a:r>
              <a:rPr lang="en-US" b="1" dirty="0"/>
              <a:t>other types, sizes, and ages of buildings </a:t>
            </a:r>
            <a:r>
              <a:rPr lang="en-US" dirty="0"/>
              <a:t>in order to </a:t>
            </a:r>
            <a:r>
              <a:rPr lang="en-US" u="sng" dirty="0"/>
              <a:t>get more comprehensive insights </a:t>
            </a:r>
            <a:r>
              <a:rPr lang="en-US" dirty="0"/>
              <a:t>on the sustainable building system.</a:t>
            </a:r>
          </a:p>
          <a:p>
            <a:pPr marL="342900" indent="-342900">
              <a:lnSpc>
                <a:spcPct val="200000"/>
              </a:lnSpc>
              <a:buAutoNum type="arabicPeriod"/>
            </a:pPr>
            <a:endParaRPr lang="en-US" dirty="0"/>
          </a:p>
          <a:p>
            <a:pPr marL="342900" indent="-342900">
              <a:lnSpc>
                <a:spcPct val="200000"/>
              </a:lnSpc>
              <a:buAutoNum type="arabicPeriod"/>
            </a:pPr>
            <a:r>
              <a:rPr lang="en-US" b="1" dirty="0"/>
              <a:t>Enhancing community engagement</a:t>
            </a:r>
            <a:r>
              <a:rPr lang="en-US" dirty="0"/>
              <a:t>: Arranging for using an online virtual platform (e.g., adhocracy) in order to </a:t>
            </a:r>
            <a:r>
              <a:rPr lang="en-US" u="sng" dirty="0"/>
              <a:t>enhance the cocreation process </a:t>
            </a:r>
            <a:r>
              <a:rPr lang="en-US" dirty="0"/>
              <a:t>and </a:t>
            </a:r>
            <a:r>
              <a:rPr lang="en-US" u="sng" dirty="0"/>
              <a:t>reach the target respondents </a:t>
            </a:r>
            <a:r>
              <a:rPr lang="en-US" dirty="0"/>
              <a:t>more easily and be </a:t>
            </a:r>
            <a:r>
              <a:rPr lang="en-US" u="sng" dirty="0"/>
              <a:t>more inclusive in the cocreation process.</a:t>
            </a:r>
          </a:p>
          <a:p>
            <a:pPr marL="342900" indent="-342900">
              <a:lnSpc>
                <a:spcPct val="200000"/>
              </a:lnSpc>
              <a:buAutoNum type="arabicPeriod"/>
            </a:pPr>
            <a:endParaRPr lang="en-US" dirty="0"/>
          </a:p>
          <a:p>
            <a:pPr marL="342900" indent="-342900">
              <a:lnSpc>
                <a:spcPct val="200000"/>
              </a:lnSpc>
              <a:buAutoNum type="arabicPeriod"/>
            </a:pPr>
            <a:r>
              <a:rPr lang="en-US" dirty="0"/>
              <a:t>Arranging with the main partner (i.e., the municipality) to </a:t>
            </a:r>
            <a:r>
              <a:rPr lang="en-US" b="1" dirty="0"/>
              <a:t>include more stakeholders </a:t>
            </a:r>
            <a:r>
              <a:rPr lang="en-US" dirty="0"/>
              <a:t>(i.e., a number of experts with different backgrounds) in order to </a:t>
            </a:r>
            <a:r>
              <a:rPr lang="en-US" u="sng" dirty="0"/>
              <a:t>enrich the outcomes through selecting useful indicators and designing the retrofitting scenarios and interventions.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1"/>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1" name="Google Shape;461;p11"/>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462" name="Google Shape;462;p11"/>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463" name="Google Shape;463;p11"/>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a:solidFill>
                  <a:schemeClr val="lt1"/>
                </a:solidFill>
                <a:latin typeface="Arial"/>
                <a:ea typeface="Arial"/>
                <a:cs typeface="Arial"/>
                <a:sym typeface="Arial"/>
              </a:rPr>
              <a:t>Lessons Learned and Future </a:t>
            </a:r>
            <a:r>
              <a:rPr lang="en-US" sz="2200" b="1" dirty="0">
                <a:solidFill>
                  <a:schemeClr val="lt1"/>
                </a:solidFill>
              </a:rPr>
              <a:t>P</a:t>
            </a:r>
            <a:r>
              <a:rPr lang="en-US" sz="2200" b="1">
                <a:solidFill>
                  <a:schemeClr val="lt1"/>
                </a:solidFill>
                <a:latin typeface="Arial"/>
                <a:ea typeface="Arial"/>
                <a:cs typeface="Arial"/>
                <a:sym typeface="Arial"/>
              </a:rPr>
              <a:t>erspectives</a:t>
            </a:r>
            <a:endParaRPr dirty="0"/>
          </a:p>
        </p:txBody>
      </p:sp>
      <p:pic>
        <p:nvPicPr>
          <p:cNvPr id="464" name="Google Shape;464;p11"/>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465" name="Google Shape;465;p11"/>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24</a:t>
            </a:fld>
            <a:endParaRPr sz="900">
              <a:solidFill>
                <a:schemeClr val="lt1"/>
              </a:solidFill>
              <a:latin typeface="Arial"/>
              <a:ea typeface="Arial"/>
              <a:cs typeface="Arial"/>
              <a:sym typeface="Arial"/>
            </a:endParaRPr>
          </a:p>
        </p:txBody>
      </p:sp>
      <p:sp>
        <p:nvSpPr>
          <p:cNvPr id="466" name="Google Shape;466;p11"/>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467" name="Google Shape;467;p11"/>
          <p:cNvGrpSpPr/>
          <p:nvPr/>
        </p:nvGrpSpPr>
        <p:grpSpPr>
          <a:xfrm>
            <a:off x="8335632" y="5085715"/>
            <a:ext cx="1998515" cy="525488"/>
            <a:chOff x="1430485" y="5013244"/>
            <a:chExt cx="2186475" cy="574910"/>
          </a:xfrm>
        </p:grpSpPr>
        <p:pic>
          <p:nvPicPr>
            <p:cNvPr id="468" name="Google Shape;468;p11"/>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469" name="Google Shape;469;p11"/>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470" name="Google Shape;470;p11"/>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
        <p:nvSpPr>
          <p:cNvPr id="15" name="TextBox 14">
            <a:extLst>
              <a:ext uri="{FF2B5EF4-FFF2-40B4-BE49-F238E27FC236}">
                <a16:creationId xmlns:a16="http://schemas.microsoft.com/office/drawing/2014/main" id="{109A729E-0C65-42BA-8793-F001E8E1F212}"/>
              </a:ext>
            </a:extLst>
          </p:cNvPr>
          <p:cNvSpPr txBox="1"/>
          <p:nvPr/>
        </p:nvSpPr>
        <p:spPr>
          <a:xfrm>
            <a:off x="478298" y="709780"/>
            <a:ext cx="9180051" cy="3903441"/>
          </a:xfrm>
          <a:prstGeom prst="rect">
            <a:avLst/>
          </a:prstGeom>
          <a:noFill/>
        </p:spPr>
        <p:txBody>
          <a:bodyPr wrap="square">
            <a:spAutoFit/>
          </a:bodyPr>
          <a:lstStyle/>
          <a:p>
            <a:pPr>
              <a:lnSpc>
                <a:spcPct val="200000"/>
              </a:lnSpc>
            </a:pPr>
            <a:r>
              <a:rPr lang="en-US" dirty="0"/>
              <a:t>4. </a:t>
            </a:r>
            <a:r>
              <a:rPr lang="en-US" b="1" dirty="0"/>
              <a:t>Adopting an adaptive governance</a:t>
            </a:r>
            <a:r>
              <a:rPr lang="en-US" dirty="0"/>
              <a:t>: to </a:t>
            </a:r>
            <a:r>
              <a:rPr lang="en-US" u="sng" dirty="0"/>
              <a:t>respond to changing circumstances and feedback from the community </a:t>
            </a:r>
            <a:r>
              <a:rPr lang="en-US" dirty="0"/>
              <a:t>that are vital for the success of sustainable projects.</a:t>
            </a:r>
          </a:p>
          <a:p>
            <a:pPr>
              <a:lnSpc>
                <a:spcPct val="200000"/>
              </a:lnSpc>
            </a:pPr>
            <a:endParaRPr lang="en-US" dirty="0"/>
          </a:p>
          <a:p>
            <a:pPr>
              <a:lnSpc>
                <a:spcPct val="200000"/>
              </a:lnSpc>
            </a:pPr>
            <a:r>
              <a:rPr lang="en-US" dirty="0"/>
              <a:t>5. </a:t>
            </a:r>
            <a:r>
              <a:rPr lang="en-US" b="1" dirty="0"/>
              <a:t>Employing a measuring and monitoring system</a:t>
            </a:r>
            <a:r>
              <a:rPr lang="en-US" dirty="0"/>
              <a:t>: to implement a robust monitoring and evaluation system that helps track progress in order to </a:t>
            </a:r>
            <a:r>
              <a:rPr lang="en-US" u="sng" dirty="0"/>
              <a:t>identify areas for improvement and ensure accountability in achieving sustainability goals.</a:t>
            </a:r>
          </a:p>
          <a:p>
            <a:pPr>
              <a:lnSpc>
                <a:spcPct val="200000"/>
              </a:lnSpc>
            </a:pPr>
            <a:endParaRPr lang="en-US" dirty="0"/>
          </a:p>
          <a:p>
            <a:pPr>
              <a:lnSpc>
                <a:spcPct val="200000"/>
              </a:lnSpc>
            </a:pPr>
            <a:r>
              <a:rPr lang="en-US" dirty="0"/>
              <a:t>6. </a:t>
            </a:r>
            <a:r>
              <a:rPr lang="en-US" b="1" dirty="0"/>
              <a:t>Policy alignment</a:t>
            </a:r>
            <a:r>
              <a:rPr lang="en-US" dirty="0"/>
              <a:t>: to align local policies with broader regional and national sustainability goals. This is </a:t>
            </a:r>
            <a:r>
              <a:rPr lang="en-US" u="sng" dirty="0"/>
              <a:t>critical for creating a cohesive and interconnected network of sustainable cities.</a:t>
            </a:r>
          </a:p>
        </p:txBody>
      </p:sp>
    </p:spTree>
    <p:extLst>
      <p:ext uri="{BB962C8B-B14F-4D97-AF65-F5344CB8AC3E}">
        <p14:creationId xmlns:p14="http://schemas.microsoft.com/office/powerpoint/2010/main" val="468468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29de373f918_0_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3" name="Google Shape;123;g29de373f918_0_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124" name="Google Shape;124;g29de373f918_0_0"/>
          <p:cNvSpPr txBox="1"/>
          <p:nvPr/>
        </p:nvSpPr>
        <p:spPr>
          <a:xfrm>
            <a:off x="138061" y="779460"/>
            <a:ext cx="8459700" cy="375447"/>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1600" b="1" dirty="0">
                <a:solidFill>
                  <a:srgbClr val="3F3F3F"/>
                </a:solidFill>
              </a:rPr>
              <a:t>Climate Conditions</a:t>
            </a:r>
            <a:endParaRPr dirty="0"/>
          </a:p>
        </p:txBody>
      </p:sp>
      <p:sp>
        <p:nvSpPr>
          <p:cNvPr id="125" name="Google Shape;125;g29de373f918_0_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26" name="Google Shape;126;g29de373f918_0_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Overview and Key </a:t>
            </a:r>
            <a:r>
              <a:rPr lang="en-US" sz="2200" b="1" dirty="0">
                <a:solidFill>
                  <a:schemeClr val="lt1"/>
                </a:solidFill>
              </a:rPr>
              <a:t>C</a:t>
            </a:r>
            <a:r>
              <a:rPr lang="en-US" sz="2200" b="1" dirty="0">
                <a:solidFill>
                  <a:schemeClr val="lt1"/>
                </a:solidFill>
                <a:latin typeface="Arial"/>
                <a:ea typeface="Arial"/>
                <a:cs typeface="Arial"/>
                <a:sym typeface="Arial"/>
              </a:rPr>
              <a:t>haracteristics of the Pilot</a:t>
            </a:r>
            <a:endParaRPr dirty="0"/>
          </a:p>
        </p:txBody>
      </p:sp>
      <p:pic>
        <p:nvPicPr>
          <p:cNvPr id="127" name="Google Shape;127;g29de373f918_0_0"/>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128" name="Google Shape;128;g29de373f918_0_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3</a:t>
            </a:fld>
            <a:endParaRPr sz="900">
              <a:solidFill>
                <a:schemeClr val="lt1"/>
              </a:solidFill>
              <a:latin typeface="Arial"/>
              <a:ea typeface="Arial"/>
              <a:cs typeface="Arial"/>
              <a:sym typeface="Arial"/>
            </a:endParaRPr>
          </a:p>
        </p:txBody>
      </p:sp>
      <p:sp>
        <p:nvSpPr>
          <p:cNvPr id="129" name="Google Shape;129;g29de373f918_0_0"/>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30" name="Google Shape;130;g29de373f918_0_0"/>
          <p:cNvGrpSpPr/>
          <p:nvPr/>
        </p:nvGrpSpPr>
        <p:grpSpPr>
          <a:xfrm>
            <a:off x="8335582" y="5085538"/>
            <a:ext cx="1998370" cy="530977"/>
            <a:chOff x="1430485" y="5013244"/>
            <a:chExt cx="2186400" cy="580938"/>
          </a:xfrm>
        </p:grpSpPr>
        <p:pic>
          <p:nvPicPr>
            <p:cNvPr id="131" name="Google Shape;131;g29de373f918_0_0"/>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132" name="Google Shape;132;g29de373f918_0_0"/>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133" name="Google Shape;133;g29de373f918_0_0"/>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15" name="Google Shape;116;p3">
            <a:extLst>
              <a:ext uri="{FF2B5EF4-FFF2-40B4-BE49-F238E27FC236}">
                <a16:creationId xmlns:a16="http://schemas.microsoft.com/office/drawing/2014/main" id="{23AB05F8-0741-4D8E-9316-3E03170F03FD}"/>
              </a:ext>
            </a:extLst>
          </p:cNvPr>
          <p:cNvPicPr preferRelativeResize="0"/>
          <p:nvPr/>
        </p:nvPicPr>
        <p:blipFill rotWithShape="1">
          <a:blip r:embed="rId6">
            <a:alphaModFix/>
          </a:blip>
          <a:srcRect/>
          <a:stretch/>
        </p:blipFill>
        <p:spPr>
          <a:xfrm>
            <a:off x="5891667" y="1708853"/>
            <a:ext cx="1466850" cy="1619250"/>
          </a:xfrm>
          <a:prstGeom prst="rect">
            <a:avLst/>
          </a:prstGeom>
          <a:noFill/>
          <a:ln>
            <a:noFill/>
          </a:ln>
        </p:spPr>
      </p:pic>
      <p:pic>
        <p:nvPicPr>
          <p:cNvPr id="16" name="Google Shape;117;p3">
            <a:extLst>
              <a:ext uri="{FF2B5EF4-FFF2-40B4-BE49-F238E27FC236}">
                <a16:creationId xmlns:a16="http://schemas.microsoft.com/office/drawing/2014/main" id="{67FBAE3E-335D-4876-B58D-EDF6B7EEF80E}"/>
              </a:ext>
            </a:extLst>
          </p:cNvPr>
          <p:cNvPicPr preferRelativeResize="0"/>
          <p:nvPr/>
        </p:nvPicPr>
        <p:blipFill rotWithShape="1">
          <a:blip r:embed="rId7">
            <a:alphaModFix/>
          </a:blip>
          <a:srcRect/>
          <a:stretch/>
        </p:blipFill>
        <p:spPr>
          <a:xfrm>
            <a:off x="7230639" y="939660"/>
            <a:ext cx="2371725" cy="3467100"/>
          </a:xfrm>
          <a:prstGeom prst="rect">
            <a:avLst/>
          </a:prstGeom>
          <a:noFill/>
          <a:ln>
            <a:noFill/>
          </a:ln>
        </p:spPr>
      </p:pic>
      <p:sp>
        <p:nvSpPr>
          <p:cNvPr id="17" name="Rectangle 16">
            <a:extLst>
              <a:ext uri="{FF2B5EF4-FFF2-40B4-BE49-F238E27FC236}">
                <a16:creationId xmlns:a16="http://schemas.microsoft.com/office/drawing/2014/main" id="{778E8CCB-9433-4A07-AF3A-BAD3FBD31BB5}"/>
              </a:ext>
            </a:extLst>
          </p:cNvPr>
          <p:cNvSpPr/>
          <p:nvPr/>
        </p:nvSpPr>
        <p:spPr>
          <a:xfrm>
            <a:off x="478261" y="3803639"/>
            <a:ext cx="6326641" cy="954107"/>
          </a:xfrm>
          <a:prstGeom prst="rect">
            <a:avLst/>
          </a:prstGeom>
        </p:spPr>
        <p:txBody>
          <a:bodyPr wrap="square">
            <a:spAutoFit/>
          </a:bodyPr>
          <a:lstStyle/>
          <a:p>
            <a:pPr algn="just"/>
            <a:r>
              <a:rPr lang="en-US" dirty="0">
                <a:latin typeface="+mj-lt"/>
              </a:rPr>
              <a:t>The climate is classified as Mediterranean semi-arid</a:t>
            </a:r>
          </a:p>
          <a:p>
            <a:pPr marL="171450" indent="-171450" algn="just">
              <a:buFont typeface="Arial" panose="020B0604020202020204" pitchFamily="34" charset="0"/>
              <a:buChar char="•"/>
            </a:pPr>
            <a:endParaRPr lang="en-US" dirty="0">
              <a:latin typeface="+mj-lt"/>
            </a:endParaRPr>
          </a:p>
          <a:p>
            <a:pPr marL="171450" indent="-171450" algn="just">
              <a:buFont typeface="Arial" panose="020B0604020202020204" pitchFamily="34" charset="0"/>
              <a:buChar char="•"/>
            </a:pPr>
            <a:r>
              <a:rPr lang="en-US" dirty="0">
                <a:latin typeface="+mj-lt"/>
              </a:rPr>
              <a:t>Hot and dry summer seasons </a:t>
            </a:r>
          </a:p>
          <a:p>
            <a:pPr marL="171450" indent="-171450" algn="just">
              <a:buFont typeface="Arial" panose="020B0604020202020204" pitchFamily="34" charset="0"/>
              <a:buChar char="•"/>
            </a:pPr>
            <a:r>
              <a:rPr lang="en-US" dirty="0">
                <a:latin typeface="+mj-lt"/>
              </a:rPr>
              <a:t>Cold and wet winter seasons</a:t>
            </a:r>
          </a:p>
        </p:txBody>
      </p:sp>
      <p:graphicFrame>
        <p:nvGraphicFramePr>
          <p:cNvPr id="3" name="Table 2">
            <a:extLst>
              <a:ext uri="{FF2B5EF4-FFF2-40B4-BE49-F238E27FC236}">
                <a16:creationId xmlns:a16="http://schemas.microsoft.com/office/drawing/2014/main" id="{8AC7D8AF-C298-40E7-A176-CEDB8899B857}"/>
              </a:ext>
            </a:extLst>
          </p:cNvPr>
          <p:cNvGraphicFramePr>
            <a:graphicFrameLocks noGrp="1"/>
          </p:cNvGraphicFramePr>
          <p:nvPr>
            <p:extLst>
              <p:ext uri="{D42A27DB-BD31-4B8C-83A1-F6EECF244321}">
                <p14:modId xmlns:p14="http://schemas.microsoft.com/office/powerpoint/2010/main" val="411196533"/>
              </p:ext>
            </p:extLst>
          </p:nvPr>
        </p:nvGraphicFramePr>
        <p:xfrm>
          <a:off x="478261" y="1369829"/>
          <a:ext cx="5328905" cy="2328750"/>
        </p:xfrm>
        <a:graphic>
          <a:graphicData uri="http://schemas.openxmlformats.org/drawingml/2006/table">
            <a:tbl>
              <a:tblPr firstRow="1" firstCol="1" bandRow="1"/>
              <a:tblGrid>
                <a:gridCol w="501591">
                  <a:extLst>
                    <a:ext uri="{9D8B030D-6E8A-4147-A177-3AD203B41FA5}">
                      <a16:colId xmlns:a16="http://schemas.microsoft.com/office/drawing/2014/main" val="1433007110"/>
                    </a:ext>
                  </a:extLst>
                </a:gridCol>
                <a:gridCol w="364690">
                  <a:extLst>
                    <a:ext uri="{9D8B030D-6E8A-4147-A177-3AD203B41FA5}">
                      <a16:colId xmlns:a16="http://schemas.microsoft.com/office/drawing/2014/main" val="3519563259"/>
                    </a:ext>
                  </a:extLst>
                </a:gridCol>
                <a:gridCol w="364690">
                  <a:extLst>
                    <a:ext uri="{9D8B030D-6E8A-4147-A177-3AD203B41FA5}">
                      <a16:colId xmlns:a16="http://schemas.microsoft.com/office/drawing/2014/main" val="4191002598"/>
                    </a:ext>
                  </a:extLst>
                </a:gridCol>
                <a:gridCol w="364690">
                  <a:extLst>
                    <a:ext uri="{9D8B030D-6E8A-4147-A177-3AD203B41FA5}">
                      <a16:colId xmlns:a16="http://schemas.microsoft.com/office/drawing/2014/main" val="436782411"/>
                    </a:ext>
                  </a:extLst>
                </a:gridCol>
                <a:gridCol w="364690">
                  <a:extLst>
                    <a:ext uri="{9D8B030D-6E8A-4147-A177-3AD203B41FA5}">
                      <a16:colId xmlns:a16="http://schemas.microsoft.com/office/drawing/2014/main" val="938813927"/>
                    </a:ext>
                  </a:extLst>
                </a:gridCol>
                <a:gridCol w="364690">
                  <a:extLst>
                    <a:ext uri="{9D8B030D-6E8A-4147-A177-3AD203B41FA5}">
                      <a16:colId xmlns:a16="http://schemas.microsoft.com/office/drawing/2014/main" val="3008125540"/>
                    </a:ext>
                  </a:extLst>
                </a:gridCol>
                <a:gridCol w="364690">
                  <a:extLst>
                    <a:ext uri="{9D8B030D-6E8A-4147-A177-3AD203B41FA5}">
                      <a16:colId xmlns:a16="http://schemas.microsoft.com/office/drawing/2014/main" val="1882998278"/>
                    </a:ext>
                  </a:extLst>
                </a:gridCol>
                <a:gridCol w="364690">
                  <a:extLst>
                    <a:ext uri="{9D8B030D-6E8A-4147-A177-3AD203B41FA5}">
                      <a16:colId xmlns:a16="http://schemas.microsoft.com/office/drawing/2014/main" val="2188232645"/>
                    </a:ext>
                  </a:extLst>
                </a:gridCol>
                <a:gridCol w="364690">
                  <a:extLst>
                    <a:ext uri="{9D8B030D-6E8A-4147-A177-3AD203B41FA5}">
                      <a16:colId xmlns:a16="http://schemas.microsoft.com/office/drawing/2014/main" val="2791095565"/>
                    </a:ext>
                  </a:extLst>
                </a:gridCol>
                <a:gridCol w="364690">
                  <a:extLst>
                    <a:ext uri="{9D8B030D-6E8A-4147-A177-3AD203B41FA5}">
                      <a16:colId xmlns:a16="http://schemas.microsoft.com/office/drawing/2014/main" val="3932540682"/>
                    </a:ext>
                  </a:extLst>
                </a:gridCol>
                <a:gridCol w="364690">
                  <a:extLst>
                    <a:ext uri="{9D8B030D-6E8A-4147-A177-3AD203B41FA5}">
                      <a16:colId xmlns:a16="http://schemas.microsoft.com/office/drawing/2014/main" val="3954430123"/>
                    </a:ext>
                  </a:extLst>
                </a:gridCol>
                <a:gridCol w="364690">
                  <a:extLst>
                    <a:ext uri="{9D8B030D-6E8A-4147-A177-3AD203B41FA5}">
                      <a16:colId xmlns:a16="http://schemas.microsoft.com/office/drawing/2014/main" val="3042477591"/>
                    </a:ext>
                  </a:extLst>
                </a:gridCol>
                <a:gridCol w="364690">
                  <a:extLst>
                    <a:ext uri="{9D8B030D-6E8A-4147-A177-3AD203B41FA5}">
                      <a16:colId xmlns:a16="http://schemas.microsoft.com/office/drawing/2014/main" val="4171846512"/>
                    </a:ext>
                  </a:extLst>
                </a:gridCol>
                <a:gridCol w="451034">
                  <a:extLst>
                    <a:ext uri="{9D8B030D-6E8A-4147-A177-3AD203B41FA5}">
                      <a16:colId xmlns:a16="http://schemas.microsoft.com/office/drawing/2014/main" val="986253340"/>
                    </a:ext>
                  </a:extLst>
                </a:gridCol>
              </a:tblGrid>
              <a:tr h="143475">
                <a:tc gridSpan="14">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climate </a:t>
                      </a: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data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09869501"/>
                  </a:ext>
                </a:extLst>
              </a:tr>
              <a:tr h="143475">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month</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Jan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Feb</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Mar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Apr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May</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Jun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Jul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Aug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Sep</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Oct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Nov</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Dec</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b="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Year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extLst>
                  <a:ext uri="{0D108BD9-81ED-4DB2-BD59-A6C34878D82A}">
                    <a16:rowId xmlns:a16="http://schemas.microsoft.com/office/drawing/2014/main" val="3928098078"/>
                  </a:ext>
                </a:extLst>
              </a:tr>
              <a:tr h="259182">
                <a:tc>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mean high °C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68D"/>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E7D"/>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44A"/>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D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27.9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5D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30.9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49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32.5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3E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32.7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3C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30.8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49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50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327"/>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973"/>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23.7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A00"/>
                    </a:solidFill>
                  </a:tcPr>
                </a:tc>
                <a:extLst>
                  <a:ext uri="{0D108BD9-81ED-4DB2-BD59-A6C34878D82A}">
                    <a16:rowId xmlns:a16="http://schemas.microsoft.com/office/drawing/2014/main" val="3178574434"/>
                  </a:ext>
                </a:extLst>
              </a:tr>
              <a:tr h="373019">
                <a:tc>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daily mean °C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E3C7"/>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DBB"/>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892"/>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851"/>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8A16"/>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4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7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66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740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21.0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8D1B"/>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66E"/>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7B0"/>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A143"/>
                    </a:solidFill>
                  </a:tcPr>
                </a:tc>
                <a:extLst>
                  <a:ext uri="{0D108BD9-81ED-4DB2-BD59-A6C34878D82A}">
                    <a16:rowId xmlns:a16="http://schemas.microsoft.com/office/drawing/2014/main" val="1266938769"/>
                  </a:ext>
                </a:extLst>
              </a:tr>
              <a:tr h="259182">
                <a:tc>
                  <a:txBody>
                    <a:bodyPr/>
                    <a:lstStyle/>
                    <a:p>
                      <a:pPr marL="0" marR="0" algn="ctr">
                        <a:lnSpc>
                          <a:spcPts val="1440"/>
                        </a:lnSpc>
                        <a:spcBef>
                          <a:spcPts val="0"/>
                        </a:spcBef>
                        <a:spcAft>
                          <a:spcPts val="800"/>
                        </a:spcAft>
                      </a:pPr>
                      <a:r>
                        <a:rPr lang="en-GB" sz="1200" b="1"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mean low °C </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FFF"/>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DFDFF"/>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CFA"/>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ECD9"/>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2A6"/>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14.8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871"/>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F4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022"/>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123"/>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18.3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9F40"/>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B56C"/>
                    </a:solidFill>
                  </a:tcPr>
                </a:tc>
                <a:tc>
                  <a:txBody>
                    <a:bodyPr/>
                    <a:lstStyle/>
                    <a:p>
                      <a:pPr marL="0" marR="0" algn="ctr">
                        <a:lnSpc>
                          <a:spcPts val="1440"/>
                        </a:lnSpc>
                        <a:spcBef>
                          <a:spcPts val="0"/>
                        </a:spcBef>
                        <a:spcAft>
                          <a:spcPts val="80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9.8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DAB5"/>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F6ED"/>
                    </a:solidFill>
                  </a:tcPr>
                </a:tc>
                <a:tc>
                  <a:txBody>
                    <a:bodyPr/>
                    <a:lstStyle/>
                    <a:p>
                      <a:pPr marL="0" marR="0" algn="ctr">
                        <a:lnSpc>
                          <a:spcPts val="1440"/>
                        </a:lnSpc>
                        <a:spcBef>
                          <a:spcPts val="0"/>
                        </a:spcBef>
                        <a:spcAft>
                          <a:spcPts val="80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12.5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39030" marR="39030" marT="19515" marB="19515"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FC790"/>
                    </a:solidFill>
                  </a:tcPr>
                </a:tc>
                <a:extLst>
                  <a:ext uri="{0D108BD9-81ED-4DB2-BD59-A6C34878D82A}">
                    <a16:rowId xmlns:a16="http://schemas.microsoft.com/office/drawing/2014/main" val="2545377257"/>
                  </a:ext>
                </a:extLst>
              </a:tr>
            </a:tbl>
          </a:graphicData>
        </a:graphic>
      </p:graphicFrame>
    </p:spTree>
    <p:extLst>
      <p:ext uri="{BB962C8B-B14F-4D97-AF65-F5344CB8AC3E}">
        <p14:creationId xmlns:p14="http://schemas.microsoft.com/office/powerpoint/2010/main" val="119973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9"/>
        <p:cNvGrpSpPr/>
        <p:nvPr/>
      </p:nvGrpSpPr>
      <p:grpSpPr>
        <a:xfrm>
          <a:off x="0" y="0"/>
          <a:ext cx="0" cy="0"/>
          <a:chOff x="0" y="0"/>
          <a:chExt cx="0" cy="0"/>
        </a:xfrm>
      </p:grpSpPr>
      <p:sp>
        <p:nvSpPr>
          <p:cNvPr id="90" name="Google Shape;90;p2"/>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1" name="Google Shape;91;p2"/>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lt1"/>
              </a:solidFill>
              <a:latin typeface="Arial"/>
              <a:ea typeface="Arial"/>
              <a:cs typeface="Arial"/>
              <a:sym typeface="Arial"/>
            </a:endParaRPr>
          </a:p>
        </p:txBody>
      </p:sp>
      <p:sp>
        <p:nvSpPr>
          <p:cNvPr id="92" name="Google Shape;92;p2"/>
          <p:cNvSpPr/>
          <p:nvPr/>
        </p:nvSpPr>
        <p:spPr>
          <a:xfrm>
            <a:off x="0" y="984427"/>
            <a:ext cx="10080625" cy="2631461"/>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93" name="Google Shape;93;p2"/>
          <p:cNvSpPr txBox="1"/>
          <p:nvPr/>
        </p:nvSpPr>
        <p:spPr>
          <a:xfrm>
            <a:off x="1373587" y="1598474"/>
            <a:ext cx="7461505" cy="1401882"/>
          </a:xfrm>
          <a:prstGeom prst="rect">
            <a:avLst/>
          </a:prstGeom>
          <a:noFill/>
          <a:ln>
            <a:noFill/>
          </a:ln>
        </p:spPr>
        <p:txBody>
          <a:bodyPr spcFirstLastPara="1" wrap="square" lIns="91425" tIns="45700" rIns="91425" bIns="45700" anchor="t" anchorCtr="0">
            <a:spAutoFit/>
          </a:bodyPr>
          <a:lstStyle/>
          <a:p>
            <a:pPr marL="269875" marR="0" lvl="0" indent="0" algn="ctr" rtl="0">
              <a:lnSpc>
                <a:spcPct val="115000"/>
              </a:lnSpc>
              <a:spcBef>
                <a:spcPts val="0"/>
              </a:spcBef>
              <a:spcAft>
                <a:spcPts val="0"/>
              </a:spcAft>
              <a:buNone/>
            </a:pPr>
            <a:r>
              <a:rPr lang="en-US" sz="3700" b="1" dirty="0">
                <a:solidFill>
                  <a:schemeClr val="lt1"/>
                </a:solidFill>
                <a:latin typeface="Arial"/>
                <a:ea typeface="Arial"/>
                <a:cs typeface="Arial"/>
                <a:sym typeface="Arial"/>
              </a:rPr>
              <a:t>Overview and Key </a:t>
            </a:r>
            <a:r>
              <a:rPr lang="en-US" sz="3700" b="1" dirty="0">
                <a:solidFill>
                  <a:schemeClr val="lt1"/>
                </a:solidFill>
              </a:rPr>
              <a:t>C</a:t>
            </a:r>
            <a:r>
              <a:rPr lang="en-US" sz="3700" b="1" dirty="0">
                <a:solidFill>
                  <a:schemeClr val="lt1"/>
                </a:solidFill>
                <a:latin typeface="Arial"/>
                <a:ea typeface="Arial"/>
                <a:cs typeface="Arial"/>
                <a:sym typeface="Arial"/>
              </a:rPr>
              <a:t>haracteristics of the Pilot</a:t>
            </a:r>
            <a:endParaRPr sz="3700" b="1" dirty="0">
              <a:solidFill>
                <a:schemeClr val="lt1"/>
              </a:solidFill>
              <a:latin typeface="Arial"/>
              <a:ea typeface="Arial"/>
              <a:cs typeface="Arial"/>
              <a:sym typeface="Arial"/>
            </a:endParaRPr>
          </a:p>
        </p:txBody>
      </p:sp>
      <p:sp>
        <p:nvSpPr>
          <p:cNvPr id="94" name="Google Shape;94;p2"/>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95" name="Google Shape;95;p2"/>
          <p:cNvGrpSpPr/>
          <p:nvPr/>
        </p:nvGrpSpPr>
        <p:grpSpPr>
          <a:xfrm>
            <a:off x="8335632" y="5085715"/>
            <a:ext cx="1998515" cy="525488"/>
            <a:chOff x="1430485" y="5013244"/>
            <a:chExt cx="2186475" cy="574910"/>
          </a:xfrm>
        </p:grpSpPr>
        <p:pic>
          <p:nvPicPr>
            <p:cNvPr id="96" name="Google Shape;96;p2"/>
            <p:cNvPicPr preferRelativeResize="0"/>
            <p:nvPr/>
          </p:nvPicPr>
          <p:blipFill rotWithShape="1">
            <a:blip r:embed="rId3">
              <a:alphaModFix/>
            </a:blip>
            <a:srcRect/>
            <a:stretch/>
          </p:blipFill>
          <p:spPr>
            <a:xfrm>
              <a:off x="1531581" y="5013244"/>
              <a:ext cx="1748332" cy="365571"/>
            </a:xfrm>
            <a:prstGeom prst="rect">
              <a:avLst/>
            </a:prstGeom>
            <a:noFill/>
            <a:ln>
              <a:noFill/>
            </a:ln>
          </p:spPr>
        </p:pic>
        <p:pic>
          <p:nvPicPr>
            <p:cNvPr id="97" name="Google Shape;97;p2"/>
            <p:cNvPicPr preferRelativeResize="0"/>
            <p:nvPr/>
          </p:nvPicPr>
          <p:blipFill rotWithShape="1">
            <a:blip r:embed="rId4">
              <a:alphaModFix/>
            </a:blip>
            <a:srcRect/>
            <a:stretch/>
          </p:blipFill>
          <p:spPr>
            <a:xfrm>
              <a:off x="1530568" y="5388104"/>
              <a:ext cx="186825" cy="200050"/>
            </a:xfrm>
            <a:prstGeom prst="rect">
              <a:avLst/>
            </a:prstGeom>
            <a:noFill/>
            <a:ln>
              <a:noFill/>
            </a:ln>
          </p:spPr>
        </p:pic>
        <p:sp>
          <p:nvSpPr>
            <p:cNvPr id="98" name="Google Shape;98;p2"/>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pic>
        <p:nvPicPr>
          <p:cNvPr id="99" name="Google Shape;99;p2" descr="Ricerca cartelle con riempimento a tinta unita"/>
          <p:cNvPicPr preferRelativeResize="0"/>
          <p:nvPr/>
        </p:nvPicPr>
        <p:blipFill rotWithShape="1">
          <a:blip r:embed="rId5">
            <a:alphaModFix/>
          </a:blip>
          <a:srcRect/>
          <a:stretch/>
        </p:blipFill>
        <p:spPr>
          <a:xfrm>
            <a:off x="683785" y="1569362"/>
            <a:ext cx="1160918" cy="116091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g29d9fe470f5_0_257"/>
          <p:cNvPicPr preferRelativeResize="0"/>
          <p:nvPr/>
        </p:nvPicPr>
        <p:blipFill>
          <a:blip r:embed="rId3">
            <a:alphaModFix/>
          </a:blip>
          <a:stretch>
            <a:fillRect/>
          </a:stretch>
        </p:blipFill>
        <p:spPr>
          <a:xfrm>
            <a:off x="628288" y="864460"/>
            <a:ext cx="4051591" cy="4051591"/>
          </a:xfrm>
          <a:prstGeom prst="rect">
            <a:avLst/>
          </a:prstGeom>
          <a:noFill/>
          <a:ln>
            <a:noFill/>
          </a:ln>
        </p:spPr>
      </p:pic>
      <p:sp>
        <p:nvSpPr>
          <p:cNvPr id="157" name="Google Shape;157;g29d9fe470f5_0_257"/>
          <p:cNvSpPr txBox="1"/>
          <p:nvPr/>
        </p:nvSpPr>
        <p:spPr>
          <a:xfrm>
            <a:off x="4679875" y="695675"/>
            <a:ext cx="4495800" cy="42792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endParaRPr b="1" dirty="0">
              <a:solidFill>
                <a:srgbClr val="000000"/>
              </a:solidFill>
            </a:endParaRPr>
          </a:p>
          <a:p>
            <a:pPr marL="457200" lvl="0" indent="-304800" algn="l" rtl="0">
              <a:lnSpc>
                <a:spcPct val="150000"/>
              </a:lnSpc>
              <a:spcBef>
                <a:spcPts val="0"/>
              </a:spcBef>
              <a:spcAft>
                <a:spcPts val="0"/>
              </a:spcAft>
              <a:buSzPts val="1200"/>
              <a:buAutoNum type="arabicPeriod"/>
            </a:pPr>
            <a:r>
              <a:rPr lang="en-US" sz="1200" dirty="0">
                <a:solidFill>
                  <a:srgbClr val="000000"/>
                </a:solidFill>
              </a:rPr>
              <a:t>Total Study area : </a:t>
            </a:r>
            <a:r>
              <a:rPr lang="en-US" sz="1200" b="1" dirty="0">
                <a:solidFill>
                  <a:srgbClr val="92D050"/>
                </a:solidFill>
              </a:rPr>
              <a:t>0.96 km</a:t>
            </a:r>
            <a:r>
              <a:rPr lang="en-US" sz="1200" b="1" baseline="30000" dirty="0">
                <a:solidFill>
                  <a:srgbClr val="92D050"/>
                </a:solidFill>
              </a:rPr>
              <a:t>2</a:t>
            </a:r>
            <a:endParaRPr sz="1200" b="1" baseline="30000" dirty="0">
              <a:solidFill>
                <a:srgbClr val="92D050"/>
              </a:solidFill>
            </a:endParaRPr>
          </a:p>
          <a:p>
            <a:pPr marL="457200" lvl="0" indent="-304800" algn="l" rtl="0">
              <a:lnSpc>
                <a:spcPct val="150000"/>
              </a:lnSpc>
              <a:spcBef>
                <a:spcPts val="0"/>
              </a:spcBef>
              <a:spcAft>
                <a:spcPts val="0"/>
              </a:spcAft>
              <a:buSzPts val="1200"/>
              <a:buAutoNum type="arabicPeriod"/>
            </a:pPr>
            <a:r>
              <a:rPr lang="en-US" sz="1200" b="1" dirty="0">
                <a:solidFill>
                  <a:srgbClr val="79B74F"/>
                </a:solidFill>
              </a:rPr>
              <a:t>Residential</a:t>
            </a:r>
            <a:r>
              <a:rPr lang="en-US" sz="1200" dirty="0">
                <a:solidFill>
                  <a:srgbClr val="000000"/>
                </a:solidFill>
              </a:rPr>
              <a:t> land use prevails as the dominant land use in the study area. </a:t>
            </a:r>
            <a:endParaRPr sz="1200" dirty="0">
              <a:solidFill>
                <a:srgbClr val="000000"/>
              </a:solidFill>
            </a:endParaRPr>
          </a:p>
          <a:p>
            <a:pPr marL="457200" lvl="0" indent="-304800" algn="l" rtl="0">
              <a:lnSpc>
                <a:spcPct val="150000"/>
              </a:lnSpc>
              <a:spcBef>
                <a:spcPts val="0"/>
              </a:spcBef>
              <a:spcAft>
                <a:spcPts val="0"/>
              </a:spcAft>
              <a:buSzPts val="1200"/>
              <a:buAutoNum type="arabicPeriod"/>
            </a:pPr>
            <a:r>
              <a:rPr lang="en-US" sz="1200" dirty="0">
                <a:solidFill>
                  <a:srgbClr val="000000"/>
                </a:solidFill>
              </a:rPr>
              <a:t>There is a scarcity of </a:t>
            </a:r>
            <a:r>
              <a:rPr lang="en-US" sz="1200" b="1" dirty="0">
                <a:solidFill>
                  <a:srgbClr val="79B74F"/>
                </a:solidFill>
              </a:rPr>
              <a:t>green areas </a:t>
            </a:r>
            <a:r>
              <a:rPr lang="en-US" sz="1200" dirty="0">
                <a:solidFill>
                  <a:srgbClr val="000000"/>
                </a:solidFill>
              </a:rPr>
              <a:t>within the study area, represented by just a single parcel accounting for less than 1% of the total area.</a:t>
            </a:r>
            <a:endParaRPr sz="1200" dirty="0">
              <a:solidFill>
                <a:srgbClr val="000000"/>
              </a:solidFill>
            </a:endParaRPr>
          </a:p>
          <a:p>
            <a:pPr marL="457200" lvl="0" indent="-304800" algn="l" rtl="0">
              <a:lnSpc>
                <a:spcPct val="150000"/>
              </a:lnSpc>
              <a:spcBef>
                <a:spcPts val="0"/>
              </a:spcBef>
              <a:spcAft>
                <a:spcPts val="0"/>
              </a:spcAft>
              <a:buSzPts val="1200"/>
              <a:buAutoNum type="arabicPeriod"/>
            </a:pPr>
            <a:r>
              <a:rPr lang="en-US" sz="1200" dirty="0">
                <a:solidFill>
                  <a:srgbClr val="000000"/>
                </a:solidFill>
              </a:rPr>
              <a:t>The </a:t>
            </a:r>
            <a:r>
              <a:rPr lang="en-US" sz="1200" b="1" dirty="0">
                <a:solidFill>
                  <a:srgbClr val="79B74F"/>
                </a:solidFill>
              </a:rPr>
              <a:t>built-up area </a:t>
            </a:r>
            <a:r>
              <a:rPr lang="en-US" sz="1200" dirty="0">
                <a:solidFill>
                  <a:srgbClr val="000000"/>
                </a:solidFill>
              </a:rPr>
              <a:t>constitutes </a:t>
            </a:r>
            <a:r>
              <a:rPr lang="en-US" sz="1200" b="1" dirty="0">
                <a:solidFill>
                  <a:srgbClr val="79B74F"/>
                </a:solidFill>
              </a:rPr>
              <a:t>83%</a:t>
            </a:r>
            <a:r>
              <a:rPr lang="en-US" sz="1200" dirty="0">
                <a:solidFill>
                  <a:srgbClr val="000000"/>
                </a:solidFill>
              </a:rPr>
              <a:t> of the total study area. </a:t>
            </a:r>
            <a:endParaRPr sz="1200" dirty="0">
              <a:solidFill>
                <a:srgbClr val="000000"/>
              </a:solidFill>
            </a:endParaRPr>
          </a:p>
          <a:p>
            <a:pPr marL="457200" lvl="0" indent="-292100" algn="l" rtl="0">
              <a:lnSpc>
                <a:spcPct val="150000"/>
              </a:lnSpc>
              <a:spcBef>
                <a:spcPts val="0"/>
              </a:spcBef>
              <a:spcAft>
                <a:spcPts val="0"/>
              </a:spcAft>
              <a:buClr>
                <a:srgbClr val="000000"/>
              </a:buClr>
              <a:buSzPts val="1000"/>
              <a:buAutoNum type="arabicPeriod"/>
            </a:pPr>
            <a:r>
              <a:rPr lang="en-US" sz="1200" dirty="0">
                <a:solidFill>
                  <a:srgbClr val="000000"/>
                </a:solidFill>
              </a:rPr>
              <a:t>The study area is surrounded by four vital roads</a:t>
            </a:r>
            <a:r>
              <a:rPr lang="en-US" dirty="0">
                <a:solidFill>
                  <a:srgbClr val="000000"/>
                </a:solidFill>
              </a:rPr>
              <a:t>: </a:t>
            </a:r>
            <a:endParaRPr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King Abdullah II street</a:t>
            </a:r>
            <a:endParaRPr sz="1100"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Makkah Al </a:t>
            </a:r>
            <a:r>
              <a:rPr lang="en-US" sz="1100" dirty="0" err="1">
                <a:solidFill>
                  <a:srgbClr val="000000"/>
                </a:solidFill>
              </a:rPr>
              <a:t>Mukarrmah</a:t>
            </a:r>
            <a:r>
              <a:rPr lang="en-US" sz="1100" dirty="0">
                <a:solidFill>
                  <a:srgbClr val="000000"/>
                </a:solidFill>
              </a:rPr>
              <a:t> street</a:t>
            </a:r>
            <a:endParaRPr sz="1100"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a:solidFill>
                  <a:srgbClr val="000000"/>
                </a:solidFill>
              </a:rPr>
              <a:t>Baghdad street</a:t>
            </a:r>
            <a:endParaRPr sz="1100" dirty="0">
              <a:solidFill>
                <a:srgbClr val="000000"/>
              </a:solidFill>
            </a:endParaRPr>
          </a:p>
          <a:p>
            <a:pPr marL="457200" lvl="0" indent="-298450" algn="l" rtl="0">
              <a:lnSpc>
                <a:spcPct val="150000"/>
              </a:lnSpc>
              <a:spcBef>
                <a:spcPts val="0"/>
              </a:spcBef>
              <a:spcAft>
                <a:spcPts val="0"/>
              </a:spcAft>
              <a:buClr>
                <a:srgbClr val="000000"/>
              </a:buClr>
              <a:buSzPts val="1100"/>
              <a:buChar char="●"/>
            </a:pPr>
            <a:r>
              <a:rPr lang="en-US" sz="1100" dirty="0" err="1">
                <a:solidFill>
                  <a:srgbClr val="000000"/>
                </a:solidFill>
              </a:rPr>
              <a:t>Ratib</a:t>
            </a:r>
            <a:r>
              <a:rPr lang="en-US" sz="1100" dirty="0">
                <a:solidFill>
                  <a:srgbClr val="000000"/>
                </a:solidFill>
              </a:rPr>
              <a:t> al </a:t>
            </a:r>
            <a:r>
              <a:rPr lang="en-US" sz="1100" dirty="0" err="1">
                <a:solidFill>
                  <a:srgbClr val="000000"/>
                </a:solidFill>
              </a:rPr>
              <a:t>Batayenah</a:t>
            </a:r>
            <a:r>
              <a:rPr lang="en-US" sz="1100" dirty="0">
                <a:solidFill>
                  <a:srgbClr val="000000"/>
                </a:solidFill>
              </a:rPr>
              <a:t> street</a:t>
            </a:r>
            <a:endParaRPr sz="1100" dirty="0">
              <a:solidFill>
                <a:srgbClr val="000000"/>
              </a:solidFill>
            </a:endParaRPr>
          </a:p>
          <a:p>
            <a:pPr marL="0" lvl="0" indent="0" algn="l" rtl="0">
              <a:spcBef>
                <a:spcPts val="0"/>
              </a:spcBef>
              <a:spcAft>
                <a:spcPts val="0"/>
              </a:spcAft>
              <a:buNone/>
            </a:pPr>
            <a:endParaRPr dirty="0"/>
          </a:p>
        </p:txBody>
      </p:sp>
      <p:sp>
        <p:nvSpPr>
          <p:cNvPr id="158" name="Google Shape;158;g29d9fe470f5_0_257"/>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159" name="Google Shape;159;g29d9fe470f5_0_257"/>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2200" b="1" dirty="0">
                <a:solidFill>
                  <a:schemeClr val="lt1"/>
                </a:solidFill>
                <a:latin typeface="Arial"/>
                <a:ea typeface="Arial"/>
                <a:cs typeface="Arial"/>
                <a:sym typeface="Arial"/>
              </a:rPr>
              <a:t>Overview and Key </a:t>
            </a:r>
            <a:r>
              <a:rPr lang="en-US" sz="2200" b="1" dirty="0">
                <a:solidFill>
                  <a:schemeClr val="lt1"/>
                </a:solidFill>
              </a:rPr>
              <a:t>C</a:t>
            </a:r>
            <a:r>
              <a:rPr lang="en-US" sz="2200" b="1" dirty="0">
                <a:solidFill>
                  <a:schemeClr val="lt1"/>
                </a:solidFill>
                <a:latin typeface="Arial"/>
                <a:ea typeface="Arial"/>
                <a:cs typeface="Arial"/>
                <a:sym typeface="Arial"/>
              </a:rPr>
              <a:t>haracteristics of the Pilot</a:t>
            </a:r>
            <a:endParaRPr dirty="0"/>
          </a:p>
        </p:txBody>
      </p:sp>
      <p:pic>
        <p:nvPicPr>
          <p:cNvPr id="160" name="Google Shape;160;g29d9fe470f5_0_257"/>
          <p:cNvPicPr preferRelativeResize="0"/>
          <p:nvPr/>
        </p:nvPicPr>
        <p:blipFill rotWithShape="1">
          <a:blip r:embed="rId4">
            <a:alphaModFix/>
          </a:blip>
          <a:srcRect/>
          <a:stretch/>
        </p:blipFill>
        <p:spPr>
          <a:xfrm>
            <a:off x="0" y="5188326"/>
            <a:ext cx="433388" cy="490536"/>
          </a:xfrm>
          <a:prstGeom prst="rect">
            <a:avLst/>
          </a:prstGeom>
          <a:noFill/>
          <a:ln>
            <a:noFill/>
          </a:ln>
        </p:spPr>
      </p:pic>
      <p:sp>
        <p:nvSpPr>
          <p:cNvPr id="161" name="Google Shape;161;g29d9fe470f5_0_257"/>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a:solidFill>
                  <a:schemeClr val="lt1"/>
                </a:solidFill>
                <a:latin typeface="Arial"/>
                <a:ea typeface="Arial"/>
                <a:cs typeface="Arial"/>
                <a:sym typeface="Arial"/>
              </a:rPr>
              <a:t>5</a:t>
            </a:fld>
            <a:endParaRPr sz="900">
              <a:solidFill>
                <a:schemeClr val="lt1"/>
              </a:solidFill>
              <a:latin typeface="Arial"/>
              <a:ea typeface="Arial"/>
              <a:cs typeface="Arial"/>
              <a:sym typeface="Arial"/>
            </a:endParaRPr>
          </a:p>
        </p:txBody>
      </p:sp>
      <p:sp>
        <p:nvSpPr>
          <p:cNvPr id="162" name="Google Shape;162;g29d9fe470f5_0_257"/>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pSp>
        <p:nvGrpSpPr>
          <p:cNvPr id="163" name="Google Shape;163;g29d9fe470f5_0_257"/>
          <p:cNvGrpSpPr/>
          <p:nvPr/>
        </p:nvGrpSpPr>
        <p:grpSpPr>
          <a:xfrm>
            <a:off x="8335582" y="5085538"/>
            <a:ext cx="1998370" cy="530977"/>
            <a:chOff x="1430485" y="5013244"/>
            <a:chExt cx="2186400" cy="580938"/>
          </a:xfrm>
        </p:grpSpPr>
        <p:pic>
          <p:nvPicPr>
            <p:cNvPr id="164" name="Google Shape;164;g29d9fe470f5_0_257"/>
            <p:cNvPicPr preferRelativeResize="0"/>
            <p:nvPr/>
          </p:nvPicPr>
          <p:blipFill rotWithShape="1">
            <a:blip r:embed="rId5">
              <a:alphaModFix/>
            </a:blip>
            <a:srcRect/>
            <a:stretch/>
          </p:blipFill>
          <p:spPr>
            <a:xfrm>
              <a:off x="1531581" y="5013244"/>
              <a:ext cx="1748331" cy="365571"/>
            </a:xfrm>
            <a:prstGeom prst="rect">
              <a:avLst/>
            </a:prstGeom>
            <a:noFill/>
            <a:ln>
              <a:noFill/>
            </a:ln>
          </p:spPr>
        </p:pic>
        <p:pic>
          <p:nvPicPr>
            <p:cNvPr id="165" name="Google Shape;165;g29d9fe470f5_0_257"/>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166" name="Google Shape;166;g29d9fe470f5_0_257"/>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None/>
              </a:pPr>
              <a:r>
                <a:rPr lang="en-US" sz="800">
                  <a:solidFill>
                    <a:srgbClr val="538135"/>
                  </a:solidFill>
                  <a:latin typeface="Calibri"/>
                  <a:ea typeface="Calibri"/>
                  <a:cs typeface="Calibri"/>
                  <a:sym typeface="Calibri"/>
                </a:rPr>
                <a:t>Sustainable MED Cities</a:t>
              </a:r>
              <a:endParaRPr sz="800">
                <a:solidFill>
                  <a:schemeClr val="lt1"/>
                </a:solidFill>
                <a:latin typeface="Calibri"/>
                <a:ea typeface="Calibri"/>
                <a:cs typeface="Calibri"/>
                <a:sym typeface="Calibri"/>
              </a:endParaRPr>
            </a:p>
          </p:txBody>
        </p:sp>
      </p:grpSp>
    </p:spTree>
    <p:extLst>
      <p:ext uri="{BB962C8B-B14F-4D97-AF65-F5344CB8AC3E}">
        <p14:creationId xmlns:p14="http://schemas.microsoft.com/office/powerpoint/2010/main" val="3369555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29d72a7d4ce_0_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4" name="Google Shape;314;g29d72a7d4ce_0_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5" name="Google Shape;315;g29d72a7d4ce_0_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16" name="Google Shape;316;g29d72a7d4ce_0_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Urban </a:t>
            </a:r>
            <a:r>
              <a:rPr lang="en-US" sz="2200" b="1" dirty="0">
                <a:solidFill>
                  <a:schemeClr val="lt1"/>
                </a:solidFill>
              </a:rPr>
              <a:t>A</a:t>
            </a:r>
            <a:r>
              <a:rPr lang="en-US" sz="2200" b="1" i="0" u="none" strike="noStrike" cap="none" dirty="0">
                <a:solidFill>
                  <a:schemeClr val="lt1"/>
                </a:solidFill>
                <a:latin typeface="Arial"/>
                <a:ea typeface="Arial"/>
                <a:cs typeface="Arial"/>
                <a:sym typeface="Arial"/>
              </a:rPr>
              <a:t>rea</a:t>
            </a:r>
            <a:endParaRPr sz="2200" b="1" i="0" u="none" strike="noStrike" cap="none" dirty="0">
              <a:solidFill>
                <a:schemeClr val="lt1"/>
              </a:solidFill>
              <a:latin typeface="Arial"/>
              <a:ea typeface="Arial"/>
              <a:cs typeface="Arial"/>
              <a:sym typeface="Arial"/>
            </a:endParaRPr>
          </a:p>
        </p:txBody>
      </p:sp>
      <p:pic>
        <p:nvPicPr>
          <p:cNvPr id="317" name="Google Shape;317;g29d72a7d4ce_0_0"/>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318" name="Google Shape;318;g29d72a7d4ce_0_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6</a:t>
            </a:fld>
            <a:endParaRPr sz="900" b="0" i="0" u="none" strike="noStrike" cap="none">
              <a:solidFill>
                <a:schemeClr val="lt1"/>
              </a:solidFill>
              <a:latin typeface="Arial"/>
              <a:ea typeface="Arial"/>
              <a:cs typeface="Arial"/>
              <a:sym typeface="Arial"/>
            </a:endParaRPr>
          </a:p>
        </p:txBody>
      </p:sp>
      <p:grpSp>
        <p:nvGrpSpPr>
          <p:cNvPr id="319" name="Google Shape;319;g29d72a7d4ce_0_0"/>
          <p:cNvGrpSpPr/>
          <p:nvPr/>
        </p:nvGrpSpPr>
        <p:grpSpPr>
          <a:xfrm>
            <a:off x="8335582" y="5085538"/>
            <a:ext cx="1998370" cy="530977"/>
            <a:chOff x="1430485" y="5013244"/>
            <a:chExt cx="2186400" cy="580938"/>
          </a:xfrm>
        </p:grpSpPr>
        <p:pic>
          <p:nvPicPr>
            <p:cNvPr id="320" name="Google Shape;320;g29d72a7d4ce_0_0"/>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21" name="Google Shape;321;g29d72a7d4ce_0_0"/>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22" name="Google Shape;322;g29d72a7d4ce_0_0"/>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Sustainable MED Cities</a:t>
              </a:r>
              <a:endParaRPr sz="800" b="0" i="0" u="none" strike="noStrike" cap="none">
                <a:solidFill>
                  <a:schemeClr val="lt1"/>
                </a:solidFill>
                <a:latin typeface="Calibri"/>
                <a:ea typeface="Calibri"/>
                <a:cs typeface="Calibri"/>
                <a:sym typeface="Calibri"/>
              </a:endParaRPr>
            </a:p>
          </p:txBody>
        </p:sp>
      </p:grpSp>
      <p:sp>
        <p:nvSpPr>
          <p:cNvPr id="325" name="Google Shape;325;g29d72a7d4ce_0_0"/>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pic>
        <p:nvPicPr>
          <p:cNvPr id="326" name="Google Shape;326;g29d72a7d4ce_0_0"/>
          <p:cNvPicPr preferRelativeResize="0"/>
          <p:nvPr/>
        </p:nvPicPr>
        <p:blipFill>
          <a:blip r:embed="rId6">
            <a:alphaModFix/>
          </a:blip>
          <a:stretch>
            <a:fillRect/>
          </a:stretch>
        </p:blipFill>
        <p:spPr>
          <a:xfrm>
            <a:off x="595982" y="693964"/>
            <a:ext cx="3060919" cy="2400085"/>
          </a:xfrm>
          <a:prstGeom prst="rect">
            <a:avLst/>
          </a:prstGeom>
          <a:noFill/>
          <a:ln>
            <a:noFill/>
          </a:ln>
        </p:spPr>
      </p:pic>
      <p:pic>
        <p:nvPicPr>
          <p:cNvPr id="327" name="Google Shape;327;g29d72a7d4ce_0_0"/>
          <p:cNvPicPr preferRelativeResize="0"/>
          <p:nvPr/>
        </p:nvPicPr>
        <p:blipFill>
          <a:blip r:embed="rId7">
            <a:alphaModFix/>
          </a:blip>
          <a:stretch>
            <a:fillRect/>
          </a:stretch>
        </p:blipFill>
        <p:spPr>
          <a:xfrm>
            <a:off x="3843158" y="693964"/>
            <a:ext cx="3200115" cy="2400086"/>
          </a:xfrm>
          <a:prstGeom prst="rect">
            <a:avLst/>
          </a:prstGeom>
          <a:noFill/>
          <a:ln>
            <a:noFill/>
          </a:ln>
        </p:spPr>
      </p:pic>
      <p:pic>
        <p:nvPicPr>
          <p:cNvPr id="328" name="Google Shape;328;g29d72a7d4ce_0_0"/>
          <p:cNvPicPr preferRelativeResize="0"/>
          <p:nvPr/>
        </p:nvPicPr>
        <p:blipFill>
          <a:blip r:embed="rId8">
            <a:alphaModFix/>
          </a:blip>
          <a:stretch>
            <a:fillRect/>
          </a:stretch>
        </p:blipFill>
        <p:spPr>
          <a:xfrm>
            <a:off x="595981" y="3162265"/>
            <a:ext cx="3060920" cy="2051109"/>
          </a:xfrm>
          <a:prstGeom prst="rect">
            <a:avLst/>
          </a:prstGeom>
          <a:noFill/>
          <a:ln>
            <a:noFill/>
          </a:ln>
        </p:spPr>
      </p:pic>
      <p:pic>
        <p:nvPicPr>
          <p:cNvPr id="329" name="Google Shape;329;g29d72a7d4ce_0_0"/>
          <p:cNvPicPr preferRelativeResize="0"/>
          <p:nvPr/>
        </p:nvPicPr>
        <p:blipFill>
          <a:blip r:embed="rId9">
            <a:alphaModFix/>
          </a:blip>
          <a:stretch>
            <a:fillRect/>
          </a:stretch>
        </p:blipFill>
        <p:spPr>
          <a:xfrm>
            <a:off x="3843159" y="3172940"/>
            <a:ext cx="3200115" cy="205110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29d72a7d4ce_0_19"/>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6" name="Google Shape;336;g29d72a7d4ce_0_19"/>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7" name="Google Shape;337;g29d72a7d4ce_0_19"/>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38" name="Google Shape;338;g29d72a7d4ce_0_19"/>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Urban </a:t>
            </a:r>
            <a:r>
              <a:rPr lang="en-US" sz="2200" b="1" dirty="0">
                <a:solidFill>
                  <a:schemeClr val="lt1"/>
                </a:solidFill>
              </a:rPr>
              <a:t>A</a:t>
            </a:r>
            <a:r>
              <a:rPr lang="en-US" sz="2200" b="1" i="0" u="none" strike="noStrike" cap="none" dirty="0">
                <a:solidFill>
                  <a:schemeClr val="lt1"/>
                </a:solidFill>
                <a:latin typeface="Arial"/>
                <a:ea typeface="Arial"/>
                <a:cs typeface="Arial"/>
                <a:sym typeface="Arial"/>
              </a:rPr>
              <a:t>rea</a:t>
            </a:r>
            <a:endParaRPr sz="2200" b="1" i="0" u="none" strike="noStrike" cap="none" dirty="0">
              <a:solidFill>
                <a:schemeClr val="lt1"/>
              </a:solidFill>
              <a:latin typeface="Arial"/>
              <a:ea typeface="Arial"/>
              <a:cs typeface="Arial"/>
              <a:sym typeface="Arial"/>
            </a:endParaRPr>
          </a:p>
        </p:txBody>
      </p:sp>
      <p:pic>
        <p:nvPicPr>
          <p:cNvPr id="339" name="Google Shape;339;g29d72a7d4ce_0_19"/>
          <p:cNvPicPr preferRelativeResize="0"/>
          <p:nvPr/>
        </p:nvPicPr>
        <p:blipFill rotWithShape="1">
          <a:blip r:embed="rId3">
            <a:alphaModFix/>
          </a:blip>
          <a:srcRect/>
          <a:stretch/>
        </p:blipFill>
        <p:spPr>
          <a:xfrm>
            <a:off x="0" y="5188326"/>
            <a:ext cx="433388" cy="490536"/>
          </a:xfrm>
          <a:prstGeom prst="rect">
            <a:avLst/>
          </a:prstGeom>
          <a:noFill/>
          <a:ln>
            <a:noFill/>
          </a:ln>
        </p:spPr>
      </p:pic>
      <p:sp>
        <p:nvSpPr>
          <p:cNvPr id="340" name="Google Shape;340;g29d72a7d4ce_0_19"/>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7</a:t>
            </a:fld>
            <a:endParaRPr sz="900" b="0" i="0" u="none" strike="noStrike" cap="none">
              <a:solidFill>
                <a:schemeClr val="lt1"/>
              </a:solidFill>
              <a:latin typeface="Arial"/>
              <a:ea typeface="Arial"/>
              <a:cs typeface="Arial"/>
              <a:sym typeface="Arial"/>
            </a:endParaRPr>
          </a:p>
        </p:txBody>
      </p:sp>
      <p:grpSp>
        <p:nvGrpSpPr>
          <p:cNvPr id="341" name="Google Shape;341;g29d72a7d4ce_0_19"/>
          <p:cNvGrpSpPr/>
          <p:nvPr/>
        </p:nvGrpSpPr>
        <p:grpSpPr>
          <a:xfrm>
            <a:off x="8335582" y="5085538"/>
            <a:ext cx="1998370" cy="530977"/>
            <a:chOff x="1430485" y="5013244"/>
            <a:chExt cx="2186400" cy="580938"/>
          </a:xfrm>
        </p:grpSpPr>
        <p:pic>
          <p:nvPicPr>
            <p:cNvPr id="342" name="Google Shape;342;g29d72a7d4ce_0_19"/>
            <p:cNvPicPr preferRelativeResize="0"/>
            <p:nvPr/>
          </p:nvPicPr>
          <p:blipFill rotWithShape="1">
            <a:blip r:embed="rId4">
              <a:alphaModFix/>
            </a:blip>
            <a:srcRect/>
            <a:stretch/>
          </p:blipFill>
          <p:spPr>
            <a:xfrm>
              <a:off x="1531581" y="5013244"/>
              <a:ext cx="1748331" cy="365571"/>
            </a:xfrm>
            <a:prstGeom prst="rect">
              <a:avLst/>
            </a:prstGeom>
            <a:noFill/>
            <a:ln>
              <a:noFill/>
            </a:ln>
          </p:spPr>
        </p:pic>
        <p:pic>
          <p:nvPicPr>
            <p:cNvPr id="343" name="Google Shape;343;g29d72a7d4ce_0_19"/>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44" name="Google Shape;344;g29d72a7d4ce_0_19"/>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Sustainable MED Cities</a:t>
              </a:r>
              <a:endParaRPr sz="800" b="0" i="0" u="none" strike="noStrike" cap="none">
                <a:solidFill>
                  <a:schemeClr val="lt1"/>
                </a:solidFill>
                <a:latin typeface="Calibri"/>
                <a:ea typeface="Calibri"/>
                <a:cs typeface="Calibri"/>
                <a:sym typeface="Calibri"/>
              </a:endParaRPr>
            </a:p>
          </p:txBody>
        </p:sp>
      </p:grpSp>
      <p:sp>
        <p:nvSpPr>
          <p:cNvPr id="347" name="Google Shape;347;g29d72a7d4ce_0_19"/>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pic>
        <p:nvPicPr>
          <p:cNvPr id="348" name="Google Shape;348;g29d72a7d4ce_0_19"/>
          <p:cNvPicPr preferRelativeResize="0"/>
          <p:nvPr/>
        </p:nvPicPr>
        <p:blipFill>
          <a:blip r:embed="rId6">
            <a:alphaModFix/>
          </a:blip>
          <a:stretch>
            <a:fillRect/>
          </a:stretch>
        </p:blipFill>
        <p:spPr>
          <a:xfrm>
            <a:off x="478250" y="811017"/>
            <a:ext cx="2924100" cy="3915033"/>
          </a:xfrm>
          <a:prstGeom prst="rect">
            <a:avLst/>
          </a:prstGeom>
          <a:noFill/>
          <a:ln>
            <a:noFill/>
          </a:ln>
        </p:spPr>
      </p:pic>
      <p:pic>
        <p:nvPicPr>
          <p:cNvPr id="349" name="Google Shape;349;g29d72a7d4ce_0_19"/>
          <p:cNvPicPr preferRelativeResize="0"/>
          <p:nvPr/>
        </p:nvPicPr>
        <p:blipFill>
          <a:blip r:embed="rId7">
            <a:alphaModFix/>
          </a:blip>
          <a:stretch>
            <a:fillRect/>
          </a:stretch>
        </p:blipFill>
        <p:spPr>
          <a:xfrm>
            <a:off x="3596875" y="854115"/>
            <a:ext cx="2198576" cy="3871933"/>
          </a:xfrm>
          <a:prstGeom prst="rect">
            <a:avLst/>
          </a:prstGeom>
          <a:noFill/>
          <a:ln>
            <a:noFill/>
          </a:ln>
        </p:spPr>
      </p:pic>
      <p:pic>
        <p:nvPicPr>
          <p:cNvPr id="350" name="Google Shape;350;g29d72a7d4ce_0_19"/>
          <p:cNvPicPr preferRelativeResize="0"/>
          <p:nvPr/>
        </p:nvPicPr>
        <p:blipFill>
          <a:blip r:embed="rId8">
            <a:alphaModFix/>
          </a:blip>
          <a:stretch>
            <a:fillRect/>
          </a:stretch>
        </p:blipFill>
        <p:spPr>
          <a:xfrm>
            <a:off x="5967500" y="1174200"/>
            <a:ext cx="2300650" cy="1406125"/>
          </a:xfrm>
          <a:prstGeom prst="rect">
            <a:avLst/>
          </a:prstGeom>
          <a:noFill/>
          <a:ln>
            <a:noFill/>
          </a:ln>
        </p:spPr>
      </p:pic>
      <p:pic>
        <p:nvPicPr>
          <p:cNvPr id="351" name="Google Shape;351;g29d72a7d4ce_0_19"/>
          <p:cNvPicPr preferRelativeResize="0"/>
          <p:nvPr/>
        </p:nvPicPr>
        <p:blipFill>
          <a:blip r:embed="rId9">
            <a:alphaModFix/>
          </a:blip>
          <a:stretch>
            <a:fillRect/>
          </a:stretch>
        </p:blipFill>
        <p:spPr>
          <a:xfrm>
            <a:off x="5989975" y="2797387"/>
            <a:ext cx="2345600" cy="1746185"/>
          </a:xfrm>
          <a:prstGeom prst="rect">
            <a:avLst/>
          </a:prstGeom>
          <a:noFill/>
          <a:ln>
            <a:noFill/>
          </a:ln>
        </p:spPr>
      </p:pic>
      <p:sp>
        <p:nvSpPr>
          <p:cNvPr id="352" name="Google Shape;352;g29d72a7d4ce_0_19"/>
          <p:cNvSpPr txBox="1"/>
          <p:nvPr/>
        </p:nvSpPr>
        <p:spPr>
          <a:xfrm>
            <a:off x="5795450" y="4219225"/>
            <a:ext cx="4310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5"/>
          <p:cNvSpPr/>
          <p:nvPr/>
        </p:nvSpPr>
        <p:spPr>
          <a:xfrm>
            <a:off x="1214942" y="601660"/>
            <a:ext cx="6637990" cy="3556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9" name="Google Shape;359;p5"/>
          <p:cNvSpPr/>
          <p:nvPr/>
        </p:nvSpPr>
        <p:spPr>
          <a:xfrm>
            <a:off x="1208374" y="588960"/>
            <a:ext cx="5328784" cy="350837"/>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60" name="Google Shape;360;p5"/>
          <p:cNvSpPr/>
          <p:nvPr/>
        </p:nvSpPr>
        <p:spPr>
          <a:xfrm>
            <a:off x="0" y="60395"/>
            <a:ext cx="10080625" cy="42291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61" name="Google Shape;361;p5"/>
          <p:cNvSpPr txBox="1"/>
          <p:nvPr/>
        </p:nvSpPr>
        <p:spPr>
          <a:xfrm>
            <a:off x="138061" y="34784"/>
            <a:ext cx="9720834"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i="0" u="none" strike="noStrike" cap="none" dirty="0">
                <a:solidFill>
                  <a:schemeClr val="lt1"/>
                </a:solidFill>
                <a:latin typeface="Arial"/>
                <a:ea typeface="Arial"/>
                <a:cs typeface="Arial"/>
                <a:sym typeface="Arial"/>
              </a:rPr>
              <a:t>Public Building </a:t>
            </a:r>
            <a:endParaRPr sz="2200" b="1" i="0" u="none" strike="noStrike" cap="none" dirty="0">
              <a:solidFill>
                <a:schemeClr val="lt1"/>
              </a:solidFill>
              <a:latin typeface="Arial"/>
              <a:ea typeface="Arial"/>
              <a:cs typeface="Arial"/>
              <a:sym typeface="Arial"/>
            </a:endParaRPr>
          </a:p>
        </p:txBody>
      </p:sp>
      <p:pic>
        <p:nvPicPr>
          <p:cNvPr id="362" name="Google Shape;362;p5"/>
          <p:cNvPicPr preferRelativeResize="0"/>
          <p:nvPr/>
        </p:nvPicPr>
        <p:blipFill rotWithShape="1">
          <a:blip r:embed="rId3">
            <a:alphaModFix/>
          </a:blip>
          <a:srcRect/>
          <a:stretch/>
        </p:blipFill>
        <p:spPr>
          <a:xfrm>
            <a:off x="0" y="5188326"/>
            <a:ext cx="433388" cy="490537"/>
          </a:xfrm>
          <a:prstGeom prst="rect">
            <a:avLst/>
          </a:prstGeom>
          <a:noFill/>
          <a:ln>
            <a:noFill/>
          </a:ln>
        </p:spPr>
      </p:pic>
      <p:sp>
        <p:nvSpPr>
          <p:cNvPr id="363" name="Google Shape;363;p5"/>
          <p:cNvSpPr/>
          <p:nvPr/>
        </p:nvSpPr>
        <p:spPr>
          <a:xfrm>
            <a:off x="-88439" y="5297194"/>
            <a:ext cx="566738" cy="219075"/>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8</a:t>
            </a:fld>
            <a:endParaRPr sz="900" b="0" i="0" u="none" strike="noStrike" cap="none">
              <a:solidFill>
                <a:schemeClr val="lt1"/>
              </a:solidFill>
              <a:latin typeface="Arial"/>
              <a:ea typeface="Arial"/>
              <a:cs typeface="Arial"/>
              <a:sym typeface="Arial"/>
            </a:endParaRPr>
          </a:p>
        </p:txBody>
      </p:sp>
      <p:grpSp>
        <p:nvGrpSpPr>
          <p:cNvPr id="364" name="Google Shape;364;p5"/>
          <p:cNvGrpSpPr/>
          <p:nvPr/>
        </p:nvGrpSpPr>
        <p:grpSpPr>
          <a:xfrm>
            <a:off x="8335632" y="5085715"/>
            <a:ext cx="1998515" cy="525488"/>
            <a:chOff x="1430485" y="5013244"/>
            <a:chExt cx="2186475" cy="574910"/>
          </a:xfrm>
        </p:grpSpPr>
        <p:pic>
          <p:nvPicPr>
            <p:cNvPr id="365" name="Google Shape;365;p5"/>
            <p:cNvPicPr preferRelativeResize="0"/>
            <p:nvPr/>
          </p:nvPicPr>
          <p:blipFill rotWithShape="1">
            <a:blip r:embed="rId4">
              <a:alphaModFix/>
            </a:blip>
            <a:srcRect/>
            <a:stretch/>
          </p:blipFill>
          <p:spPr>
            <a:xfrm>
              <a:off x="1531581" y="5013244"/>
              <a:ext cx="1748332" cy="365571"/>
            </a:xfrm>
            <a:prstGeom prst="rect">
              <a:avLst/>
            </a:prstGeom>
            <a:noFill/>
            <a:ln>
              <a:noFill/>
            </a:ln>
          </p:spPr>
        </p:pic>
        <p:pic>
          <p:nvPicPr>
            <p:cNvPr id="366" name="Google Shape;366;p5"/>
            <p:cNvPicPr preferRelativeResize="0"/>
            <p:nvPr/>
          </p:nvPicPr>
          <p:blipFill rotWithShape="1">
            <a:blip r:embed="rId5">
              <a:alphaModFix/>
            </a:blip>
            <a:srcRect/>
            <a:stretch/>
          </p:blipFill>
          <p:spPr>
            <a:xfrm>
              <a:off x="1530568" y="5388104"/>
              <a:ext cx="186825" cy="200050"/>
            </a:xfrm>
            <a:prstGeom prst="rect">
              <a:avLst/>
            </a:prstGeom>
            <a:noFill/>
            <a:ln>
              <a:noFill/>
            </a:ln>
          </p:spPr>
        </p:pic>
        <p:sp>
          <p:nvSpPr>
            <p:cNvPr id="367" name="Google Shape;367;p5"/>
            <p:cNvSpPr txBox="1"/>
            <p:nvPr/>
          </p:nvSpPr>
          <p:spPr>
            <a:xfrm>
              <a:off x="1430485" y="5358382"/>
              <a:ext cx="2186475" cy="225639"/>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Sustainable MED Cities</a:t>
              </a:r>
              <a:endParaRPr sz="800" b="0" i="0" u="none" strike="noStrike" cap="none">
                <a:solidFill>
                  <a:schemeClr val="lt1"/>
                </a:solidFill>
                <a:latin typeface="Calibri"/>
                <a:ea typeface="Calibri"/>
                <a:cs typeface="Calibri"/>
                <a:sym typeface="Calibri"/>
              </a:endParaRPr>
            </a:p>
          </p:txBody>
        </p:sp>
      </p:grpSp>
      <p:sp>
        <p:nvSpPr>
          <p:cNvPr id="370" name="Google Shape;370;p5"/>
          <p:cNvSpPr/>
          <p:nvPr/>
        </p:nvSpPr>
        <p:spPr>
          <a:xfrm>
            <a:off x="3108960" y="5313652"/>
            <a:ext cx="5010078" cy="41275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pic>
        <p:nvPicPr>
          <p:cNvPr id="372" name="Google Shape;372;p5"/>
          <p:cNvPicPr preferRelativeResize="0"/>
          <p:nvPr/>
        </p:nvPicPr>
        <p:blipFill rotWithShape="1">
          <a:blip r:embed="rId6">
            <a:alphaModFix/>
          </a:blip>
          <a:srcRect/>
          <a:stretch/>
        </p:blipFill>
        <p:spPr>
          <a:xfrm>
            <a:off x="6846340" y="1705044"/>
            <a:ext cx="3009490" cy="2459285"/>
          </a:xfrm>
          <a:prstGeom prst="rect">
            <a:avLst/>
          </a:prstGeom>
          <a:noFill/>
          <a:ln>
            <a:noFill/>
          </a:ln>
        </p:spPr>
      </p:pic>
      <p:pic>
        <p:nvPicPr>
          <p:cNvPr id="373" name="Google Shape;373;p5"/>
          <p:cNvPicPr preferRelativeResize="0"/>
          <p:nvPr/>
        </p:nvPicPr>
        <p:blipFill rotWithShape="1">
          <a:blip r:embed="rId7">
            <a:alphaModFix/>
          </a:blip>
          <a:srcRect/>
          <a:stretch/>
        </p:blipFill>
        <p:spPr>
          <a:xfrm>
            <a:off x="4676883" y="965750"/>
            <a:ext cx="2496674" cy="1961971"/>
          </a:xfrm>
          <a:prstGeom prst="rect">
            <a:avLst/>
          </a:prstGeom>
          <a:noFill/>
          <a:ln>
            <a:noFill/>
          </a:ln>
        </p:spPr>
      </p:pic>
      <p:pic>
        <p:nvPicPr>
          <p:cNvPr id="374" name="Google Shape;374;p5"/>
          <p:cNvPicPr preferRelativeResize="0"/>
          <p:nvPr/>
        </p:nvPicPr>
        <p:blipFill rotWithShape="1">
          <a:blip r:embed="rId8">
            <a:alphaModFix/>
          </a:blip>
          <a:srcRect/>
          <a:stretch/>
        </p:blipFill>
        <p:spPr>
          <a:xfrm>
            <a:off x="4572000" y="2631130"/>
            <a:ext cx="2794143" cy="2273388"/>
          </a:xfrm>
          <a:prstGeom prst="rect">
            <a:avLst/>
          </a:prstGeom>
          <a:noFill/>
          <a:ln>
            <a:noFill/>
          </a:ln>
        </p:spPr>
      </p:pic>
      <p:graphicFrame>
        <p:nvGraphicFramePr>
          <p:cNvPr id="19" name="Google Shape;371;p5">
            <a:extLst>
              <a:ext uri="{FF2B5EF4-FFF2-40B4-BE49-F238E27FC236}">
                <a16:creationId xmlns:a16="http://schemas.microsoft.com/office/drawing/2014/main" id="{FFBBC582-D271-489B-A1A8-2F4D397F8A5D}"/>
              </a:ext>
            </a:extLst>
          </p:cNvPr>
          <p:cNvGraphicFramePr/>
          <p:nvPr>
            <p:extLst>
              <p:ext uri="{D42A27DB-BD31-4B8C-83A1-F6EECF244321}">
                <p14:modId xmlns:p14="http://schemas.microsoft.com/office/powerpoint/2010/main" val="1266182059"/>
              </p:ext>
            </p:extLst>
          </p:nvPr>
        </p:nvGraphicFramePr>
        <p:xfrm>
          <a:off x="478299" y="1052771"/>
          <a:ext cx="4093701" cy="3496388"/>
        </p:xfrm>
        <a:graphic>
          <a:graphicData uri="http://schemas.openxmlformats.org/drawingml/2006/table">
            <a:tbl>
              <a:tblPr>
                <a:noFill/>
              </a:tblPr>
              <a:tblGrid>
                <a:gridCol w="2150601">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tblGrid>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Level of degradation of the building</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Average</a:t>
                      </a:r>
                      <a:endParaRPr sz="1100" u="none" strike="noStrike" cap="none"/>
                    </a:p>
                  </a:txBody>
                  <a:tcPr marL="91425" marR="91425" marT="91425" marB="91425"/>
                </a:tc>
                <a:extLst>
                  <a:ext uri="{0D108BD9-81ED-4DB2-BD59-A6C34878D82A}">
                    <a16:rowId xmlns:a16="http://schemas.microsoft.com/office/drawing/2014/main" val="10000"/>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Owner</a:t>
                      </a:r>
                      <a:endParaRPr sz="11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b="1" u="none" strike="noStrike" cap="none"/>
                        <a:t>Irbid Chamber of Commerce</a:t>
                      </a:r>
                      <a:endParaRPr sz="1100" b="1" u="none" strike="noStrike" cap="none"/>
                    </a:p>
                  </a:txBody>
                  <a:tcPr marL="91425" marR="91425" marT="91425" marB="91425"/>
                </a:tc>
                <a:extLst>
                  <a:ext uri="{0D108BD9-81ED-4DB2-BD59-A6C34878D82A}">
                    <a16:rowId xmlns:a16="http://schemas.microsoft.com/office/drawing/2014/main" val="10001"/>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Year of construction</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1998</a:t>
                      </a:r>
                      <a:endParaRPr sz="1100" u="none" strike="noStrike" cap="none"/>
                    </a:p>
                  </a:txBody>
                  <a:tcPr marL="91425" marR="91425" marT="91425" marB="91425"/>
                </a:tc>
                <a:extLst>
                  <a:ext uri="{0D108BD9-81ED-4DB2-BD59-A6C34878D82A}">
                    <a16:rowId xmlns:a16="http://schemas.microsoft.com/office/drawing/2014/main" val="10002"/>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Number of levels above earth</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4</a:t>
                      </a:r>
                      <a:endParaRPr sz="1100" u="none" strike="noStrike" cap="none" dirty="0"/>
                    </a:p>
                  </a:txBody>
                  <a:tcPr marL="91425" marR="91425" marT="91425" marB="91425"/>
                </a:tc>
                <a:extLst>
                  <a:ext uri="{0D108BD9-81ED-4DB2-BD59-A6C34878D82A}">
                    <a16:rowId xmlns:a16="http://schemas.microsoft.com/office/drawing/2014/main" val="10004"/>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Number of levels underground</a:t>
                      </a:r>
                      <a:endParaRPr sz="11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1</a:t>
                      </a:r>
                      <a:endParaRPr sz="1100" u="none" strike="noStrike" cap="none"/>
                    </a:p>
                  </a:txBody>
                  <a:tcPr marL="91425" marR="91425" marT="91425" marB="91425"/>
                </a:tc>
                <a:extLst>
                  <a:ext uri="{0D108BD9-81ED-4DB2-BD59-A6C34878D82A}">
                    <a16:rowId xmlns:a16="http://schemas.microsoft.com/office/drawing/2014/main" val="10005"/>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Lighting System</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dirty="0"/>
                        <a:t>LED+ Fluorescent tube+ Halogen lamp</a:t>
                      </a:r>
                      <a:endParaRPr sz="1100" u="none" strike="noStrike" cap="none" dirty="0"/>
                    </a:p>
                  </a:txBody>
                  <a:tcPr marL="91425" marR="91425" marT="91425" marB="91425"/>
                </a:tc>
                <a:extLst>
                  <a:ext uri="{0D108BD9-81ED-4DB2-BD59-A6C34878D82A}">
                    <a16:rowId xmlns:a16="http://schemas.microsoft.com/office/drawing/2014/main" val="10010"/>
                  </a:ext>
                </a:extLst>
              </a:tr>
              <a:tr h="2560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Average U value</a:t>
                      </a:r>
                      <a:endParaRPr sz="11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0.57 W/m^2 K for walls</a:t>
                      </a:r>
                      <a:endParaRPr sz="1100" u="none" strike="noStrike" cap="none"/>
                    </a:p>
                  </a:txBody>
                  <a:tcPr marL="91425" marR="91425" marT="91425" marB="91425"/>
                </a:tc>
                <a:extLst>
                  <a:ext uri="{0D108BD9-81ED-4DB2-BD59-A6C34878D82A}">
                    <a16:rowId xmlns:a16="http://schemas.microsoft.com/office/drawing/2014/main" val="10011"/>
                  </a:ext>
                </a:extLst>
              </a:tr>
              <a:tr h="299500">
                <a:tc>
                  <a:txBody>
                    <a:bodyPr/>
                    <a:lstStyle/>
                    <a:p>
                      <a:pPr marL="0" marR="0" lvl="0" indent="0" algn="l" rtl="0">
                        <a:lnSpc>
                          <a:spcPct val="115000"/>
                        </a:lnSpc>
                        <a:spcBef>
                          <a:spcPts val="0"/>
                        </a:spcBef>
                        <a:spcAft>
                          <a:spcPts val="0"/>
                        </a:spcAft>
                        <a:buClr>
                          <a:srgbClr val="000000"/>
                        </a:buClr>
                        <a:buSzPts val="800"/>
                        <a:buFont typeface="Arial"/>
                        <a:buNone/>
                      </a:pPr>
                      <a:r>
                        <a:rPr lang="en-US" sz="1100" u="none" strike="noStrike" cap="none"/>
                        <a:t>Number of occupants</a:t>
                      </a:r>
                      <a:endParaRPr sz="1100" u="none" strike="noStrike" cap="none"/>
                    </a:p>
                  </a:txBody>
                  <a:tcPr marL="91425" marR="91425" marT="91425" marB="91425"/>
                </a:tc>
                <a:tc>
                  <a:txBody>
                    <a:bodyPr/>
                    <a:lstStyle/>
                    <a:p>
                      <a:pPr marL="0" marR="0" lvl="0" indent="0" algn="just" rtl="0">
                        <a:lnSpc>
                          <a:spcPct val="150000"/>
                        </a:lnSpc>
                        <a:spcBef>
                          <a:spcPts val="0"/>
                        </a:spcBef>
                        <a:spcAft>
                          <a:spcPts val="0"/>
                        </a:spcAft>
                        <a:buClr>
                          <a:srgbClr val="000000"/>
                        </a:buClr>
                        <a:buSzPts val="800"/>
                        <a:buFont typeface="Arial"/>
                        <a:buNone/>
                      </a:pPr>
                      <a:r>
                        <a:rPr lang="en-US" sz="1100" i="1" u="none" strike="noStrike" cap="none" dirty="0">
                          <a:solidFill>
                            <a:srgbClr val="404040"/>
                          </a:solidFill>
                        </a:rPr>
                        <a:t>1000 visitors + 60 Workers</a:t>
                      </a:r>
                      <a:endParaRPr sz="1100" i="1" u="none" strike="noStrike" cap="none" dirty="0">
                        <a:solidFill>
                          <a:srgbClr val="404040"/>
                        </a:solidFill>
                      </a:endParaRPr>
                    </a:p>
                  </a:txBody>
                  <a:tcPr marL="91425" marR="91425" marT="91425" marB="91425"/>
                </a:tc>
                <a:extLst>
                  <a:ext uri="{0D108BD9-81ED-4DB2-BD59-A6C34878D82A}">
                    <a16:rowId xmlns:a16="http://schemas.microsoft.com/office/drawing/2014/main" val="1001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pic>
        <p:nvPicPr>
          <p:cNvPr id="394" name="Google Shape;394;g29bbb82762f_1_220"/>
          <p:cNvPicPr preferRelativeResize="0"/>
          <p:nvPr/>
        </p:nvPicPr>
        <p:blipFill rotWithShape="1">
          <a:blip r:embed="rId3">
            <a:alphaModFix/>
          </a:blip>
          <a:srcRect/>
          <a:stretch/>
        </p:blipFill>
        <p:spPr>
          <a:xfrm>
            <a:off x="433400" y="2339664"/>
            <a:ext cx="9418424" cy="2687836"/>
          </a:xfrm>
          <a:prstGeom prst="rect">
            <a:avLst/>
          </a:prstGeom>
          <a:noFill/>
          <a:ln>
            <a:noFill/>
          </a:ln>
        </p:spPr>
      </p:pic>
      <p:sp>
        <p:nvSpPr>
          <p:cNvPr id="380" name="Google Shape;380;g29bbb82762f_1_220"/>
          <p:cNvSpPr/>
          <p:nvPr/>
        </p:nvSpPr>
        <p:spPr>
          <a:xfrm>
            <a:off x="1214942" y="601660"/>
            <a:ext cx="6638100" cy="3555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1" name="Google Shape;381;g29bbb82762f_1_220"/>
          <p:cNvSpPr/>
          <p:nvPr/>
        </p:nvSpPr>
        <p:spPr>
          <a:xfrm>
            <a:off x="1208374" y="588960"/>
            <a:ext cx="5328900" cy="350700"/>
          </a:xfrm>
          <a:prstGeom prst="rect">
            <a:avLst/>
          </a:prstGeom>
          <a:no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82" name="Google Shape;382;g29bbb82762f_1_220"/>
          <p:cNvSpPr/>
          <p:nvPr/>
        </p:nvSpPr>
        <p:spPr>
          <a:xfrm>
            <a:off x="0" y="60395"/>
            <a:ext cx="10080600" cy="423000"/>
          </a:xfrm>
          <a:prstGeom prst="roundRect">
            <a:avLst>
              <a:gd name="adj" fmla="val 16667"/>
            </a:avLst>
          </a:prstGeom>
          <a:solidFill>
            <a:srgbClr val="52B0B6"/>
          </a:solidFill>
          <a:ln>
            <a:noFill/>
          </a:ln>
        </p:spPr>
        <p:txBody>
          <a:bodyPr spcFirstLastPara="1" wrap="square" lIns="91425" tIns="45700" rIns="91425" bIns="45700" anchor="t"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lt1"/>
              </a:solidFill>
              <a:latin typeface="Arial"/>
              <a:ea typeface="Arial"/>
              <a:cs typeface="Arial"/>
              <a:sym typeface="Arial"/>
            </a:endParaRPr>
          </a:p>
        </p:txBody>
      </p:sp>
      <p:sp>
        <p:nvSpPr>
          <p:cNvPr id="383" name="Google Shape;383;g29bbb82762f_1_220"/>
          <p:cNvSpPr txBox="1"/>
          <p:nvPr/>
        </p:nvSpPr>
        <p:spPr>
          <a:xfrm>
            <a:off x="138061" y="34784"/>
            <a:ext cx="9720900" cy="48163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2200"/>
              <a:buFont typeface="Arial"/>
              <a:buNone/>
            </a:pPr>
            <a:r>
              <a:rPr lang="en-US" sz="2200" b="1" dirty="0">
                <a:solidFill>
                  <a:schemeClr val="lt1"/>
                </a:solidFill>
              </a:rPr>
              <a:t>R</a:t>
            </a:r>
            <a:r>
              <a:rPr lang="en-US" sz="2200" b="1" i="0" u="none" strike="noStrike" cap="none" dirty="0">
                <a:solidFill>
                  <a:schemeClr val="lt1"/>
                </a:solidFill>
                <a:latin typeface="Arial"/>
                <a:ea typeface="Arial"/>
                <a:cs typeface="Arial"/>
                <a:sym typeface="Arial"/>
              </a:rPr>
              <a:t>esidential Building </a:t>
            </a:r>
            <a:endParaRPr sz="2200" b="1" i="0" u="none" strike="noStrike" cap="none" dirty="0">
              <a:solidFill>
                <a:schemeClr val="lt1"/>
              </a:solidFill>
              <a:latin typeface="Arial"/>
              <a:ea typeface="Arial"/>
              <a:cs typeface="Arial"/>
              <a:sym typeface="Arial"/>
            </a:endParaRPr>
          </a:p>
        </p:txBody>
      </p:sp>
      <p:pic>
        <p:nvPicPr>
          <p:cNvPr id="384" name="Google Shape;384;g29bbb82762f_1_220"/>
          <p:cNvPicPr preferRelativeResize="0"/>
          <p:nvPr/>
        </p:nvPicPr>
        <p:blipFill rotWithShape="1">
          <a:blip r:embed="rId4">
            <a:alphaModFix/>
          </a:blip>
          <a:srcRect/>
          <a:stretch/>
        </p:blipFill>
        <p:spPr>
          <a:xfrm>
            <a:off x="0" y="5188326"/>
            <a:ext cx="433388" cy="490536"/>
          </a:xfrm>
          <a:prstGeom prst="rect">
            <a:avLst/>
          </a:prstGeom>
          <a:noFill/>
          <a:ln>
            <a:noFill/>
          </a:ln>
        </p:spPr>
      </p:pic>
      <p:sp>
        <p:nvSpPr>
          <p:cNvPr id="385" name="Google Shape;385;g29bbb82762f_1_220"/>
          <p:cNvSpPr/>
          <p:nvPr/>
        </p:nvSpPr>
        <p:spPr>
          <a:xfrm>
            <a:off x="-88439" y="5297194"/>
            <a:ext cx="566700" cy="2190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chemeClr val="lt1"/>
              </a:buClr>
              <a:buSzPts val="900"/>
              <a:buFont typeface="Times New Roman"/>
              <a:buNone/>
            </a:pPr>
            <a:fld id="{00000000-1234-1234-1234-123412341234}" type="slidenum">
              <a:rPr lang="en-US" sz="900" b="0" i="0" u="none" strike="noStrike" cap="none">
                <a:solidFill>
                  <a:schemeClr val="lt1"/>
                </a:solidFill>
                <a:latin typeface="Arial"/>
                <a:ea typeface="Arial"/>
                <a:cs typeface="Arial"/>
                <a:sym typeface="Arial"/>
              </a:rPr>
              <a:t>9</a:t>
            </a:fld>
            <a:endParaRPr sz="900" b="0" i="0" u="none" strike="noStrike" cap="none">
              <a:solidFill>
                <a:schemeClr val="lt1"/>
              </a:solidFill>
              <a:latin typeface="Arial"/>
              <a:ea typeface="Arial"/>
              <a:cs typeface="Arial"/>
              <a:sym typeface="Arial"/>
            </a:endParaRPr>
          </a:p>
        </p:txBody>
      </p:sp>
      <p:grpSp>
        <p:nvGrpSpPr>
          <p:cNvPr id="386" name="Google Shape;386;g29bbb82762f_1_220"/>
          <p:cNvGrpSpPr/>
          <p:nvPr/>
        </p:nvGrpSpPr>
        <p:grpSpPr>
          <a:xfrm>
            <a:off x="8335582" y="5085538"/>
            <a:ext cx="1998370" cy="530977"/>
            <a:chOff x="1430485" y="5013244"/>
            <a:chExt cx="2186400" cy="580938"/>
          </a:xfrm>
        </p:grpSpPr>
        <p:pic>
          <p:nvPicPr>
            <p:cNvPr id="387" name="Google Shape;387;g29bbb82762f_1_220"/>
            <p:cNvPicPr preferRelativeResize="0"/>
            <p:nvPr/>
          </p:nvPicPr>
          <p:blipFill rotWithShape="1">
            <a:blip r:embed="rId5">
              <a:alphaModFix/>
            </a:blip>
            <a:srcRect/>
            <a:stretch/>
          </p:blipFill>
          <p:spPr>
            <a:xfrm>
              <a:off x="1531581" y="5013244"/>
              <a:ext cx="1748331" cy="365571"/>
            </a:xfrm>
            <a:prstGeom prst="rect">
              <a:avLst/>
            </a:prstGeom>
            <a:noFill/>
            <a:ln>
              <a:noFill/>
            </a:ln>
          </p:spPr>
        </p:pic>
        <p:pic>
          <p:nvPicPr>
            <p:cNvPr id="388" name="Google Shape;388;g29bbb82762f_1_220"/>
            <p:cNvPicPr preferRelativeResize="0"/>
            <p:nvPr/>
          </p:nvPicPr>
          <p:blipFill rotWithShape="1">
            <a:blip r:embed="rId6">
              <a:alphaModFix/>
            </a:blip>
            <a:srcRect/>
            <a:stretch/>
          </p:blipFill>
          <p:spPr>
            <a:xfrm>
              <a:off x="1530568" y="5388104"/>
              <a:ext cx="186825" cy="200050"/>
            </a:xfrm>
            <a:prstGeom prst="rect">
              <a:avLst/>
            </a:prstGeom>
            <a:noFill/>
            <a:ln>
              <a:noFill/>
            </a:ln>
          </p:spPr>
        </p:pic>
        <p:sp>
          <p:nvSpPr>
            <p:cNvPr id="389" name="Google Shape;389;g29bbb82762f_1_220"/>
            <p:cNvSpPr txBox="1"/>
            <p:nvPr/>
          </p:nvSpPr>
          <p:spPr>
            <a:xfrm>
              <a:off x="1430485" y="5358382"/>
              <a:ext cx="2186400" cy="235800"/>
            </a:xfrm>
            <a:prstGeom prst="rect">
              <a:avLst/>
            </a:prstGeom>
            <a:noFill/>
            <a:ln>
              <a:noFill/>
            </a:ln>
          </p:spPr>
          <p:txBody>
            <a:bodyPr spcFirstLastPara="1" wrap="square" lIns="91425" tIns="45700" rIns="91425" bIns="45700" anchor="t" anchorCtr="0">
              <a:spAutoFit/>
            </a:bodyPr>
            <a:lstStyle/>
            <a:p>
              <a:pPr marL="269875" marR="0" lvl="0" indent="0" algn="l" rtl="0">
                <a:lnSpc>
                  <a:spcPct val="115000"/>
                </a:lnSpc>
                <a:spcBef>
                  <a:spcPts val="0"/>
                </a:spcBef>
                <a:spcAft>
                  <a:spcPts val="0"/>
                </a:spcAft>
                <a:buClr>
                  <a:srgbClr val="000000"/>
                </a:buClr>
                <a:buSzPts val="800"/>
                <a:buFont typeface="Arial"/>
                <a:buNone/>
              </a:pPr>
              <a:r>
                <a:rPr lang="en-US" sz="800" b="0" i="0" u="none" strike="noStrike" cap="none">
                  <a:solidFill>
                    <a:srgbClr val="538135"/>
                  </a:solidFill>
                  <a:latin typeface="Calibri"/>
                  <a:ea typeface="Calibri"/>
                  <a:cs typeface="Calibri"/>
                  <a:sym typeface="Calibri"/>
                </a:rPr>
                <a:t>Sustainable MED Cities</a:t>
              </a:r>
              <a:endParaRPr sz="800" b="0" i="0" u="none" strike="noStrike" cap="none">
                <a:solidFill>
                  <a:schemeClr val="lt1"/>
                </a:solidFill>
                <a:latin typeface="Calibri"/>
                <a:ea typeface="Calibri"/>
                <a:cs typeface="Calibri"/>
                <a:sym typeface="Calibri"/>
              </a:endParaRPr>
            </a:p>
          </p:txBody>
        </p:sp>
      </p:grpSp>
      <p:sp>
        <p:nvSpPr>
          <p:cNvPr id="392" name="Google Shape;392;g29bbb82762f_1_220"/>
          <p:cNvSpPr/>
          <p:nvPr/>
        </p:nvSpPr>
        <p:spPr>
          <a:xfrm>
            <a:off x="3108960" y="5313652"/>
            <a:ext cx="5010000" cy="412800"/>
          </a:xfrm>
          <a:prstGeom prst="rect">
            <a:avLst/>
          </a:prstGeom>
          <a:noFill/>
          <a:ln>
            <a:noFill/>
          </a:ln>
        </p:spPr>
        <p:txBody>
          <a:bodyPr spcFirstLastPara="1" wrap="square" lIns="90000" tIns="45000" rIns="90000" bIns="45000" anchor="t" anchorCtr="0">
            <a:noAutofit/>
          </a:bodyPr>
          <a:lstStyle/>
          <a:p>
            <a:pPr marL="0" marR="0" lvl="0" indent="0" algn="l" defTabSz="449263" rtl="0" eaLnBrk="1" fontAlgn="base" latinLnBrk="0" hangingPunct="1">
              <a:lnSpc>
                <a:spcPct val="11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US"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rPr>
              <a:t>TRAINING MODULE 6 – PILOT CASE STUDIES PRESENTATION</a:t>
            </a:r>
            <a:endParaRPr kumimoji="0" lang="it-IT" altLang="it-IT" sz="900" b="0" i="0" u="none" strike="noStrike" kern="1200" cap="none" spc="0" normalizeH="0" baseline="0" noProof="0" dirty="0">
              <a:ln>
                <a:noFill/>
              </a:ln>
              <a:solidFill>
                <a:srgbClr val="000000"/>
              </a:solidFill>
              <a:effectLst/>
              <a:uLnTx/>
              <a:uFillTx/>
              <a:latin typeface="din" charset="0"/>
              <a:ea typeface="Microsoft YaHei" panose="020B0503020204020204" pitchFamily="34" charset="-122"/>
              <a:cs typeface="DejaVu Sans" charset="0"/>
            </a:endParaRPr>
          </a:p>
        </p:txBody>
      </p:sp>
      <p:graphicFrame>
        <p:nvGraphicFramePr>
          <p:cNvPr id="393" name="Google Shape;393;g29bbb82762f_1_220"/>
          <p:cNvGraphicFramePr/>
          <p:nvPr>
            <p:extLst>
              <p:ext uri="{D42A27DB-BD31-4B8C-83A1-F6EECF244321}">
                <p14:modId xmlns:p14="http://schemas.microsoft.com/office/powerpoint/2010/main" val="2408574831"/>
              </p:ext>
            </p:extLst>
          </p:nvPr>
        </p:nvGraphicFramePr>
        <p:xfrm>
          <a:off x="478261" y="742428"/>
          <a:ext cx="7179839" cy="2751563"/>
        </p:xfrm>
        <a:graphic>
          <a:graphicData uri="http://schemas.openxmlformats.org/drawingml/2006/table">
            <a:tbl>
              <a:tblPr>
                <a:noFill/>
              </a:tblPr>
              <a:tblGrid>
                <a:gridCol w="3376819">
                  <a:extLst>
                    <a:ext uri="{9D8B030D-6E8A-4147-A177-3AD203B41FA5}">
                      <a16:colId xmlns:a16="http://schemas.microsoft.com/office/drawing/2014/main" val="20000"/>
                    </a:ext>
                  </a:extLst>
                </a:gridCol>
                <a:gridCol w="3803020">
                  <a:extLst>
                    <a:ext uri="{9D8B030D-6E8A-4147-A177-3AD203B41FA5}">
                      <a16:colId xmlns:a16="http://schemas.microsoft.com/office/drawing/2014/main" val="20001"/>
                    </a:ext>
                  </a:extLst>
                </a:gridCol>
              </a:tblGrid>
              <a:tr h="36195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Level of degradation of the building</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a:t>The building is recently built with average  standards , limestone facades with glass façade windows</a:t>
                      </a:r>
                      <a:endParaRPr sz="1100" u="none" strike="noStrike" cap="none"/>
                    </a:p>
                  </a:txBody>
                  <a:tcPr marL="91425" marR="91425" marT="91425" marB="91425"/>
                </a:tc>
                <a:extLst>
                  <a:ext uri="{0D108BD9-81ED-4DB2-BD59-A6C34878D82A}">
                    <a16:rowId xmlns:a16="http://schemas.microsoft.com/office/drawing/2014/main" val="10000"/>
                  </a:ext>
                </a:extLst>
              </a:tr>
              <a:tr h="22860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Owner</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a:t>Multi family ownership</a:t>
                      </a:r>
                      <a:endParaRPr sz="1100" u="none" strike="noStrike" cap="none"/>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Year of construction</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2010</a:t>
                      </a:r>
                      <a:endParaRPr sz="1100" u="none" strike="noStrike" cap="none" dirty="0"/>
                    </a:p>
                  </a:txBody>
                  <a:tcPr marL="91425" marR="91425" marT="91425" marB="91425"/>
                </a:tc>
                <a:extLst>
                  <a:ext uri="{0D108BD9-81ED-4DB2-BD59-A6C34878D82A}">
                    <a16:rowId xmlns:a16="http://schemas.microsoft.com/office/drawing/2014/main" val="10002"/>
                  </a:ext>
                </a:extLst>
              </a:tr>
              <a:tr h="24765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Building method</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Stone and Concrete structure</a:t>
                      </a:r>
                      <a:endParaRPr sz="1100" u="none" strike="noStrike" cap="none" dirty="0"/>
                    </a:p>
                  </a:txBody>
                  <a:tcPr marL="91425" marR="91425" marT="91425" marB="91425"/>
                </a:tc>
                <a:extLst>
                  <a:ext uri="{0D108BD9-81ED-4DB2-BD59-A6C34878D82A}">
                    <a16:rowId xmlns:a16="http://schemas.microsoft.com/office/drawing/2014/main" val="10003"/>
                  </a:ext>
                </a:extLst>
              </a:tr>
              <a:tr h="238125">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Number of levels above earth</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4</a:t>
                      </a:r>
                      <a:endParaRPr sz="1100" u="none" strike="noStrike" cap="none" dirty="0"/>
                    </a:p>
                  </a:txBody>
                  <a:tcPr marL="91425" marR="91425" marT="91425" marB="91425"/>
                </a:tc>
                <a:extLst>
                  <a:ext uri="{0D108BD9-81ED-4DB2-BD59-A6C34878D82A}">
                    <a16:rowId xmlns:a16="http://schemas.microsoft.com/office/drawing/2014/main" val="10004"/>
                  </a:ext>
                </a:extLst>
              </a:tr>
              <a:tr h="24765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Number of levels underground</a:t>
                      </a:r>
                      <a:endParaRPr sz="1100" u="none" strike="noStrike" cap="none" dirty="0"/>
                    </a:p>
                  </a:txBody>
                  <a:tcPr marL="91425" marR="91425" marT="91425" marB="91425"/>
                </a:tc>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1</a:t>
                      </a:r>
                      <a:endParaRPr sz="1100" u="none" strike="noStrike" cap="none" dirty="0"/>
                    </a:p>
                  </a:txBody>
                  <a:tcPr marL="91425" marR="91425" marT="91425" marB="91425"/>
                </a:tc>
                <a:extLst>
                  <a:ext uri="{0D108BD9-81ED-4DB2-BD59-A6C34878D82A}">
                    <a16:rowId xmlns:a16="http://schemas.microsoft.com/office/drawing/2014/main" val="10005"/>
                  </a:ext>
                </a:extLst>
              </a:tr>
              <a:tr h="228600">
                <a:tc>
                  <a:txBody>
                    <a:bodyPr/>
                    <a:lstStyle/>
                    <a:p>
                      <a:pPr marL="0" marR="0" lvl="0" indent="0" algn="l" rtl="0">
                        <a:lnSpc>
                          <a:spcPct val="115000"/>
                        </a:lnSpc>
                        <a:spcBef>
                          <a:spcPts val="0"/>
                        </a:spcBef>
                        <a:spcAft>
                          <a:spcPts val="0"/>
                        </a:spcAft>
                        <a:buClr>
                          <a:srgbClr val="000000"/>
                        </a:buClr>
                        <a:buSzPts val="1000"/>
                        <a:buFont typeface="Arial"/>
                        <a:buNone/>
                      </a:pPr>
                      <a:r>
                        <a:rPr lang="en-US" sz="1100" u="none" strike="noStrike" cap="none" dirty="0"/>
                        <a:t>Number of occupants</a:t>
                      </a:r>
                      <a:endParaRPr sz="1100" u="none" strike="noStrike" cap="none" dirty="0"/>
                    </a:p>
                  </a:txBody>
                  <a:tcPr marL="91425" marR="91425" marT="91425" marB="91425"/>
                </a:tc>
                <a:tc>
                  <a:txBody>
                    <a:bodyPr/>
                    <a:lstStyle/>
                    <a:p>
                      <a:pPr marL="0" marR="0" lvl="0" indent="0" algn="just" rtl="0">
                        <a:lnSpc>
                          <a:spcPct val="150000"/>
                        </a:lnSpc>
                        <a:spcBef>
                          <a:spcPts val="0"/>
                        </a:spcBef>
                        <a:spcAft>
                          <a:spcPts val="0"/>
                        </a:spcAft>
                        <a:buClr>
                          <a:srgbClr val="000000"/>
                        </a:buClr>
                        <a:buSzPts val="1000"/>
                        <a:buFont typeface="Arial"/>
                        <a:buNone/>
                      </a:pPr>
                      <a:r>
                        <a:rPr lang="en-US" sz="1100" i="1" u="none" strike="noStrike" cap="none" dirty="0">
                          <a:solidFill>
                            <a:srgbClr val="404040"/>
                          </a:solidFill>
                        </a:rPr>
                        <a:t>9 households</a:t>
                      </a:r>
                      <a:endParaRPr sz="1100" i="1" u="none" strike="noStrike" cap="none" dirty="0">
                        <a:solidFill>
                          <a:srgbClr val="404040"/>
                        </a:solidFill>
                      </a:endParaRPr>
                    </a:p>
                  </a:txBody>
                  <a:tcPr marL="91425" marR="91425" marT="91425" marB="91425"/>
                </a:tc>
                <a:extLst>
                  <a:ext uri="{0D108BD9-81ED-4DB2-BD59-A6C34878D82A}">
                    <a16:rowId xmlns:a16="http://schemas.microsoft.com/office/drawing/2014/main" val="10006"/>
                  </a:ext>
                </a:extLst>
              </a:tr>
            </a:tbl>
          </a:graphicData>
        </a:graphic>
      </p:graphicFrame>
    </p:spTree>
  </p:cSld>
  <p:clrMapOvr>
    <a:masterClrMapping/>
  </p:clrMapOvr>
</p:sld>
</file>

<file path=ppt/theme/theme1.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8" ma:contentTypeDescription="Crea un document nou" ma:contentTypeScope="" ma:versionID="7dabb1895bef38adc2e59cd3140a9414">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f1b208bf6debd80a4552157fd1b22229"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26FE99-9536-4401-BC5F-107623B7D380}">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8CE4D931-F18F-4D7C-81DD-196232F6B45C}"/>
</file>

<file path=customXml/itemProps3.xml><?xml version="1.0" encoding="utf-8"?>
<ds:datastoreItem xmlns:ds="http://schemas.openxmlformats.org/officeDocument/2006/customXml" ds:itemID="{E6C350AC-7BEE-4EDC-9F89-090162B67F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466</TotalTime>
  <Words>1549</Words>
  <Application>Microsoft Office PowerPoint</Application>
  <PresentationFormat>Custom</PresentationFormat>
  <Paragraphs>272</Paragraphs>
  <Slides>24</Slides>
  <Notes>21</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Tema di Office</vt:lpstr>
      <vt:lpstr>Larissa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Claudio Capitanio</dc:creator>
  <cp:lastModifiedBy>Paola Borgaro</cp:lastModifiedBy>
  <cp:revision>60</cp:revision>
  <dcterms:created xsi:type="dcterms:W3CDTF">2018-11-13T16:40:00Z</dcterms:created>
  <dcterms:modified xsi:type="dcterms:W3CDTF">2023-11-29T11:43:47Z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NXPowerLiteLastOptimized">
    <vt:lpwstr>1694213</vt:lpwstr>
  </property>
  <property fmtid="{D5CDD505-2E9C-101B-9397-08002B2CF9AE}" pid="4" name="NXPowerLiteSettings">
    <vt:lpwstr>F7000400038000</vt:lpwstr>
  </property>
  <property fmtid="{D5CDD505-2E9C-101B-9397-08002B2CF9AE}" pid="5" name="NXPowerLiteVersion">
    <vt:lpwstr>S10.0.0</vt:lpwstr>
  </property>
  <property fmtid="{D5CDD505-2E9C-101B-9397-08002B2CF9AE}" pid="6" name="MediaServiceImageTags">
    <vt:lpwstr/>
  </property>
</Properties>
</file>